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259" r:id="rId4"/>
    <p:sldId id="260" r:id="rId5"/>
    <p:sldId id="261" r:id="rId6"/>
    <p:sldId id="262" r:id="rId7"/>
    <p:sldId id="263" r:id="rId8"/>
    <p:sldId id="267"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66FF"/>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IGWIG%20DIGITALS\Desktop\Python\For%20Class%20Projects\Excel_Practice_Project\Call_Center_data%20with%20char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[Call_Center_data.csv]Customer Sentiment!PivotTable2</c:name>
    <c:fmtId val="7"/>
  </c:pivotSource>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a:t>Customer Sentiment</a:t>
            </a:r>
          </a:p>
        </c:rich>
      </c:tx>
      <c:layout>
        <c:manualLayout>
          <c:xMode val="edge"/>
          <c:yMode val="edge"/>
          <c:x val="0.49728965923889912"/>
          <c:y val="0.11572000012149081"/>
        </c:manualLayout>
      </c:layout>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745281434044273"/>
          <c:y val="1.1358773039491796E-2"/>
          <c:w val="0.77990252858814091"/>
          <c:h val="0.85691437607597087"/>
        </c:manualLayout>
      </c:layout>
      <c:barChart>
        <c:barDir val="bar"/>
        <c:grouping val="clustered"/>
        <c:varyColors val="0"/>
        <c:ser>
          <c:idx val="0"/>
          <c:order val="0"/>
          <c:tx>
            <c:strRef>
              <c:f>'Customer Sentiment'!$B$3</c:f>
              <c:strCache>
                <c:ptCount val="1"/>
                <c:pt idx="0">
                  <c:v>Total</c:v>
                </c:pt>
              </c:strCache>
            </c:strRef>
          </c:tx>
          <c:spPr>
            <a:solidFill>
              <a:schemeClr val="accent2">
                <a:lumMod val="75000"/>
              </a:schemeClr>
            </a:soli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'Customer Sentiment'!$A$4:$A$9</c:f>
              <c:strCache>
                <c:ptCount val="5"/>
                <c:pt idx="0">
                  <c:v>Negative</c:v>
                </c:pt>
                <c:pt idx="1">
                  <c:v>Neutral</c:v>
                </c:pt>
                <c:pt idx="2">
                  <c:v>Positive</c:v>
                </c:pt>
                <c:pt idx="3">
                  <c:v>Very Negative</c:v>
                </c:pt>
                <c:pt idx="4">
                  <c:v>Very Positive</c:v>
                </c:pt>
              </c:strCache>
            </c:strRef>
          </c:cat>
          <c:val>
            <c:numRef>
              <c:f>'Customer Sentiment'!$B$4:$B$9</c:f>
              <c:numCache>
                <c:formatCode>General</c:formatCode>
                <c:ptCount val="5"/>
                <c:pt idx="0">
                  <c:v>11063</c:v>
                </c:pt>
                <c:pt idx="1">
                  <c:v>8754</c:v>
                </c:pt>
                <c:pt idx="2">
                  <c:v>3928</c:v>
                </c:pt>
                <c:pt idx="3">
                  <c:v>6026</c:v>
                </c:pt>
                <c:pt idx="4">
                  <c:v>3170</c:v>
                </c:pt>
              </c:numCache>
            </c:numRef>
          </c:val>
          <c:extLst>
            <c:ext xmlns:c16="http://schemas.microsoft.com/office/drawing/2014/chart" uri="{C3380CC4-5D6E-409C-BE32-E72D297353CC}">
              <c16:uniqueId val="{00000000-12B3-498E-B2CC-625EB107ECE3}"/>
            </c:ext>
          </c:extLst>
        </c:ser>
        <c:dLbls>
          <c:dLblPos val="inEnd"/>
          <c:showLegendKey val="0"/>
          <c:showVal val="1"/>
          <c:showCatName val="0"/>
          <c:showSerName val="0"/>
          <c:showPercent val="0"/>
          <c:showBubbleSize val="0"/>
        </c:dLbls>
        <c:gapWidth val="115"/>
        <c:overlap val="-20"/>
        <c:axId val="105434608"/>
        <c:axId val="595873648"/>
      </c:barChart>
      <c:catAx>
        <c:axId val="105434608"/>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Sentiments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95873648"/>
        <c:crosses val="autoZero"/>
        <c:auto val="1"/>
        <c:lblAlgn val="ctr"/>
        <c:lblOffset val="100"/>
        <c:noMultiLvlLbl val="0"/>
      </c:catAx>
      <c:valAx>
        <c:axId val="59587364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Sum of Sentiments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05434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charts.xlsx]Call_Center_data with charts!PivotTable17</c:name>
    <c:fmtId val="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200"/>
              <a:t>Call</a:t>
            </a:r>
            <a:r>
              <a:rPr lang="en-US" sz="1200" baseline="0"/>
              <a:t> Centre vs Sentiments</a:t>
            </a:r>
            <a:endParaRPr lang="en-US" sz="120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'Call_Center_data with charts'!$B$7:$B$8</c:f>
              <c:strCache>
                <c:ptCount val="1"/>
                <c:pt idx="0">
                  <c:v>Negative</c:v>
                </c:pt>
              </c:strCache>
            </c:strRef>
          </c:tx>
          <c:spPr>
            <a:solidFill>
              <a:schemeClr val="accent1">
                <a:alpha val="85000"/>
              </a:schemeClr>
            </a:solidFill>
            <a:ln w="9525" cap="flat" cmpd="sng" algn="ctr">
              <a:solidFill>
                <a:schemeClr val="lt1">
                  <a:alpha val="50000"/>
                </a:schemeClr>
              </a:solidFill>
              <a:round/>
            </a:ln>
            <a:effectLst/>
          </c:spPr>
          <c:invertIfNegative val="0"/>
          <c:cat>
            <c:strRef>
              <c:f>'Call_Center_data with charts'!$A$9:$A$13</c:f>
              <c:strCache>
                <c:ptCount val="4"/>
                <c:pt idx="0">
                  <c:v>Baltimore/MD</c:v>
                </c:pt>
                <c:pt idx="1">
                  <c:v>Chicago/IL</c:v>
                </c:pt>
                <c:pt idx="2">
                  <c:v>Denver/CO</c:v>
                </c:pt>
                <c:pt idx="3">
                  <c:v>Los Angeles/CA</c:v>
                </c:pt>
              </c:strCache>
            </c:strRef>
          </c:cat>
          <c:val>
            <c:numRef>
              <c:f>'Call_Center_data with charts'!$B$9:$B$13</c:f>
              <c:numCache>
                <c:formatCode>General</c:formatCode>
                <c:ptCount val="4"/>
                <c:pt idx="0">
                  <c:v>3711</c:v>
                </c:pt>
                <c:pt idx="1">
                  <c:v>1839</c:v>
                </c:pt>
                <c:pt idx="2">
                  <c:v>912</c:v>
                </c:pt>
                <c:pt idx="3">
                  <c:v>4601</c:v>
                </c:pt>
              </c:numCache>
            </c:numRef>
          </c:val>
          <c:extLst>
            <c:ext xmlns:c16="http://schemas.microsoft.com/office/drawing/2014/chart" uri="{C3380CC4-5D6E-409C-BE32-E72D297353CC}">
              <c16:uniqueId val="{00000000-B476-42C1-B238-D8BBAC0A0F4E}"/>
            </c:ext>
          </c:extLst>
        </c:ser>
        <c:ser>
          <c:idx val="1"/>
          <c:order val="1"/>
          <c:tx>
            <c:strRef>
              <c:f>'Call_Center_data with charts'!$C$7:$C$8</c:f>
              <c:strCache>
                <c:ptCount val="1"/>
                <c:pt idx="0">
                  <c:v>Neutral</c:v>
                </c:pt>
              </c:strCache>
            </c:strRef>
          </c:tx>
          <c:spPr>
            <a:solidFill>
              <a:schemeClr val="accent2">
                <a:alpha val="85000"/>
              </a:schemeClr>
            </a:solidFill>
            <a:ln w="9525" cap="flat" cmpd="sng" algn="ctr">
              <a:solidFill>
                <a:schemeClr val="lt1">
                  <a:alpha val="50000"/>
                </a:schemeClr>
              </a:solidFill>
              <a:round/>
            </a:ln>
            <a:effectLst/>
          </c:spPr>
          <c:invertIfNegative val="0"/>
          <c:cat>
            <c:strRef>
              <c:f>'Call_Center_data with charts'!$A$9:$A$13</c:f>
              <c:strCache>
                <c:ptCount val="4"/>
                <c:pt idx="0">
                  <c:v>Baltimore/MD</c:v>
                </c:pt>
                <c:pt idx="1">
                  <c:v>Chicago/IL</c:v>
                </c:pt>
                <c:pt idx="2">
                  <c:v>Denver/CO</c:v>
                </c:pt>
                <c:pt idx="3">
                  <c:v>Los Angeles/CA</c:v>
                </c:pt>
              </c:strCache>
            </c:strRef>
          </c:cat>
          <c:val>
            <c:numRef>
              <c:f>'Call_Center_data with charts'!$C$9:$C$13</c:f>
              <c:numCache>
                <c:formatCode>General</c:formatCode>
                <c:ptCount val="4"/>
                <c:pt idx="0">
                  <c:v>2927</c:v>
                </c:pt>
                <c:pt idx="1">
                  <c:v>1445</c:v>
                </c:pt>
                <c:pt idx="2">
                  <c:v>800</c:v>
                </c:pt>
                <c:pt idx="3">
                  <c:v>3582</c:v>
                </c:pt>
              </c:numCache>
            </c:numRef>
          </c:val>
          <c:extLst>
            <c:ext xmlns:c16="http://schemas.microsoft.com/office/drawing/2014/chart" uri="{C3380CC4-5D6E-409C-BE32-E72D297353CC}">
              <c16:uniqueId val="{00000001-B476-42C1-B238-D8BBAC0A0F4E}"/>
            </c:ext>
          </c:extLst>
        </c:ser>
        <c:ser>
          <c:idx val="2"/>
          <c:order val="2"/>
          <c:tx>
            <c:strRef>
              <c:f>'Call_Center_data with charts'!$D$7:$D$8</c:f>
              <c:strCache>
                <c:ptCount val="1"/>
                <c:pt idx="0">
                  <c:v>Positive</c:v>
                </c:pt>
              </c:strCache>
            </c:strRef>
          </c:tx>
          <c:spPr>
            <a:solidFill>
              <a:schemeClr val="accent3">
                <a:alpha val="85000"/>
              </a:schemeClr>
            </a:solidFill>
            <a:ln w="9525" cap="flat" cmpd="sng" algn="ctr">
              <a:solidFill>
                <a:schemeClr val="lt1">
                  <a:alpha val="50000"/>
                </a:schemeClr>
              </a:solidFill>
              <a:round/>
            </a:ln>
            <a:effectLst/>
          </c:spPr>
          <c:invertIfNegative val="0"/>
          <c:cat>
            <c:strRef>
              <c:f>'Call_Center_data with charts'!$A$9:$A$13</c:f>
              <c:strCache>
                <c:ptCount val="4"/>
                <c:pt idx="0">
                  <c:v>Baltimore/MD</c:v>
                </c:pt>
                <c:pt idx="1">
                  <c:v>Chicago/IL</c:v>
                </c:pt>
                <c:pt idx="2">
                  <c:v>Denver/CO</c:v>
                </c:pt>
                <c:pt idx="3">
                  <c:v>Los Angeles/CA</c:v>
                </c:pt>
              </c:strCache>
            </c:strRef>
          </c:cat>
          <c:val>
            <c:numRef>
              <c:f>'Call_Center_data with charts'!$D$9:$D$13</c:f>
              <c:numCache>
                <c:formatCode>General</c:formatCode>
                <c:ptCount val="4"/>
                <c:pt idx="0">
                  <c:v>1289</c:v>
                </c:pt>
                <c:pt idx="1">
                  <c:v>634</c:v>
                </c:pt>
                <c:pt idx="2">
                  <c:v>329</c:v>
                </c:pt>
                <c:pt idx="3">
                  <c:v>1676</c:v>
                </c:pt>
              </c:numCache>
            </c:numRef>
          </c:val>
          <c:extLst>
            <c:ext xmlns:c16="http://schemas.microsoft.com/office/drawing/2014/chart" uri="{C3380CC4-5D6E-409C-BE32-E72D297353CC}">
              <c16:uniqueId val="{00000002-B476-42C1-B238-D8BBAC0A0F4E}"/>
            </c:ext>
          </c:extLst>
        </c:ser>
        <c:ser>
          <c:idx val="3"/>
          <c:order val="3"/>
          <c:tx>
            <c:strRef>
              <c:f>'Call_Center_data with charts'!$E$7:$E$8</c:f>
              <c:strCache>
                <c:ptCount val="1"/>
                <c:pt idx="0">
                  <c:v>Very Negative</c:v>
                </c:pt>
              </c:strCache>
            </c:strRef>
          </c:tx>
          <c:spPr>
            <a:solidFill>
              <a:schemeClr val="accent4">
                <a:alpha val="85000"/>
              </a:schemeClr>
            </a:solidFill>
            <a:ln w="9525" cap="flat" cmpd="sng" algn="ctr">
              <a:solidFill>
                <a:schemeClr val="lt1">
                  <a:alpha val="50000"/>
                </a:schemeClr>
              </a:solidFill>
              <a:round/>
            </a:ln>
            <a:effectLst/>
          </c:spPr>
          <c:invertIfNegative val="0"/>
          <c:cat>
            <c:strRef>
              <c:f>'Call_Center_data with charts'!$A$9:$A$13</c:f>
              <c:strCache>
                <c:ptCount val="4"/>
                <c:pt idx="0">
                  <c:v>Baltimore/MD</c:v>
                </c:pt>
                <c:pt idx="1">
                  <c:v>Chicago/IL</c:v>
                </c:pt>
                <c:pt idx="2">
                  <c:v>Denver/CO</c:v>
                </c:pt>
                <c:pt idx="3">
                  <c:v>Los Angeles/CA</c:v>
                </c:pt>
              </c:strCache>
            </c:strRef>
          </c:cat>
          <c:val>
            <c:numRef>
              <c:f>'Call_Center_data with charts'!$E$9:$E$13</c:f>
              <c:numCache>
                <c:formatCode>General</c:formatCode>
                <c:ptCount val="4"/>
                <c:pt idx="0">
                  <c:v>2025</c:v>
                </c:pt>
                <c:pt idx="1">
                  <c:v>972</c:v>
                </c:pt>
                <c:pt idx="2">
                  <c:v>492</c:v>
                </c:pt>
                <c:pt idx="3">
                  <c:v>2537</c:v>
                </c:pt>
              </c:numCache>
            </c:numRef>
          </c:val>
          <c:extLst>
            <c:ext xmlns:c16="http://schemas.microsoft.com/office/drawing/2014/chart" uri="{C3380CC4-5D6E-409C-BE32-E72D297353CC}">
              <c16:uniqueId val="{00000003-B476-42C1-B238-D8BBAC0A0F4E}"/>
            </c:ext>
          </c:extLst>
        </c:ser>
        <c:ser>
          <c:idx val="4"/>
          <c:order val="4"/>
          <c:tx>
            <c:strRef>
              <c:f>'Call_Center_data with charts'!$F$7:$F$8</c:f>
              <c:strCache>
                <c:ptCount val="1"/>
                <c:pt idx="0">
                  <c:v>Very Positive</c:v>
                </c:pt>
              </c:strCache>
            </c:strRef>
          </c:tx>
          <c:spPr>
            <a:solidFill>
              <a:schemeClr val="accent5">
                <a:alpha val="85000"/>
              </a:schemeClr>
            </a:solidFill>
            <a:ln w="9525" cap="flat" cmpd="sng" algn="ctr">
              <a:solidFill>
                <a:schemeClr val="lt1">
                  <a:alpha val="50000"/>
                </a:schemeClr>
              </a:solidFill>
              <a:round/>
            </a:ln>
            <a:effectLst/>
          </c:spPr>
          <c:invertIfNegative val="0"/>
          <c:cat>
            <c:strRef>
              <c:f>'Call_Center_data with charts'!$A$9:$A$13</c:f>
              <c:strCache>
                <c:ptCount val="4"/>
                <c:pt idx="0">
                  <c:v>Baltimore/MD</c:v>
                </c:pt>
                <c:pt idx="1">
                  <c:v>Chicago/IL</c:v>
                </c:pt>
                <c:pt idx="2">
                  <c:v>Denver/CO</c:v>
                </c:pt>
                <c:pt idx="3">
                  <c:v>Los Angeles/CA</c:v>
                </c:pt>
              </c:strCache>
            </c:strRef>
          </c:cat>
          <c:val>
            <c:numRef>
              <c:f>'Call_Center_data with charts'!$F$9:$F$13</c:f>
              <c:numCache>
                <c:formatCode>General</c:formatCode>
                <c:ptCount val="4"/>
                <c:pt idx="0">
                  <c:v>1060</c:v>
                </c:pt>
                <c:pt idx="1">
                  <c:v>529</c:v>
                </c:pt>
                <c:pt idx="2">
                  <c:v>243</c:v>
                </c:pt>
                <c:pt idx="3">
                  <c:v>1338</c:v>
                </c:pt>
              </c:numCache>
            </c:numRef>
          </c:val>
          <c:extLst>
            <c:ext xmlns:c16="http://schemas.microsoft.com/office/drawing/2014/chart" uri="{C3380CC4-5D6E-409C-BE32-E72D297353CC}">
              <c16:uniqueId val="{00000004-B476-42C1-B238-D8BBAC0A0F4E}"/>
            </c:ext>
          </c:extLst>
        </c:ser>
        <c:dLbls>
          <c:showLegendKey val="0"/>
          <c:showVal val="0"/>
          <c:showCatName val="0"/>
          <c:showSerName val="0"/>
          <c:showPercent val="0"/>
          <c:showBubbleSize val="0"/>
        </c:dLbls>
        <c:gapWidth val="65"/>
        <c:axId val="551670544"/>
        <c:axId val="1103072528"/>
      </c:barChart>
      <c:catAx>
        <c:axId val="5516705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103072528"/>
        <c:crosses val="autoZero"/>
        <c:auto val="1"/>
        <c:lblAlgn val="ctr"/>
        <c:lblOffset val="100"/>
        <c:noMultiLvlLbl val="0"/>
      </c:catAx>
      <c:valAx>
        <c:axId val="11030725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5167054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charts.xlsx]Call-Centre Response!PivotTable16</c:name>
    <c:fmtId val="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200"/>
              <a:t>Call</a:t>
            </a:r>
            <a:r>
              <a:rPr lang="en-US" sz="1200" baseline="0"/>
              <a:t> Centre vs Response Time</a:t>
            </a:r>
            <a:endParaRPr lang="en-US" sz="120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1094556068422485"/>
          <c:y val="0.23663266229652327"/>
          <c:w val="0.58819237035025795"/>
          <c:h val="0.6871825504570549"/>
        </c:manualLayout>
      </c:layout>
      <c:bar3DChart>
        <c:barDir val="bar"/>
        <c:grouping val="clustered"/>
        <c:varyColors val="0"/>
        <c:ser>
          <c:idx val="0"/>
          <c:order val="0"/>
          <c:tx>
            <c:strRef>
              <c:f>'Call-Centre Response'!$B$8:$B$9</c:f>
              <c:strCache>
                <c:ptCount val="1"/>
                <c:pt idx="0">
                  <c:v>Above SLA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cat>
            <c:strRef>
              <c:f>'Call-Centre Response'!$A$10:$A$14</c:f>
              <c:strCache>
                <c:ptCount val="4"/>
                <c:pt idx="0">
                  <c:v>Baltimore/MD</c:v>
                </c:pt>
                <c:pt idx="1">
                  <c:v>Chicago/IL</c:v>
                </c:pt>
                <c:pt idx="2">
                  <c:v>Denver/CO</c:v>
                </c:pt>
                <c:pt idx="3">
                  <c:v>Los Angeles/CA</c:v>
                </c:pt>
              </c:strCache>
            </c:strRef>
          </c:cat>
          <c:val>
            <c:numRef>
              <c:f>'Call-Centre Response'!$B$10:$B$14</c:f>
              <c:numCache>
                <c:formatCode>General</c:formatCode>
                <c:ptCount val="4"/>
                <c:pt idx="0">
                  <c:v>1389</c:v>
                </c:pt>
                <c:pt idx="1">
                  <c:v>697</c:v>
                </c:pt>
                <c:pt idx="2">
                  <c:v>343</c:v>
                </c:pt>
                <c:pt idx="3">
                  <c:v>1739</c:v>
                </c:pt>
              </c:numCache>
            </c:numRef>
          </c:val>
          <c:extLst>
            <c:ext xmlns:c16="http://schemas.microsoft.com/office/drawing/2014/chart" uri="{C3380CC4-5D6E-409C-BE32-E72D297353CC}">
              <c16:uniqueId val="{00000000-0024-472B-A7B8-30423BDDD07B}"/>
            </c:ext>
          </c:extLst>
        </c:ser>
        <c:ser>
          <c:idx val="1"/>
          <c:order val="1"/>
          <c:tx>
            <c:strRef>
              <c:f>'Call-Centre Response'!$C$8:$C$9</c:f>
              <c:strCache>
                <c:ptCount val="1"/>
                <c:pt idx="0">
                  <c:v>Below SLA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cat>
            <c:strRef>
              <c:f>'Call-Centre Response'!$A$10:$A$14</c:f>
              <c:strCache>
                <c:ptCount val="4"/>
                <c:pt idx="0">
                  <c:v>Baltimore/MD</c:v>
                </c:pt>
                <c:pt idx="1">
                  <c:v>Chicago/IL</c:v>
                </c:pt>
                <c:pt idx="2">
                  <c:v>Denver/CO</c:v>
                </c:pt>
                <c:pt idx="3">
                  <c:v>Los Angeles/CA</c:v>
                </c:pt>
              </c:strCache>
            </c:strRef>
          </c:cat>
          <c:val>
            <c:numRef>
              <c:f>'Call-Centre Response'!$C$10:$C$14</c:f>
              <c:numCache>
                <c:formatCode>General</c:formatCode>
                <c:ptCount val="4"/>
                <c:pt idx="0">
                  <c:v>2768</c:v>
                </c:pt>
                <c:pt idx="1">
                  <c:v>1361</c:v>
                </c:pt>
                <c:pt idx="2">
                  <c:v>692</c:v>
                </c:pt>
                <c:pt idx="3">
                  <c:v>3327</c:v>
                </c:pt>
              </c:numCache>
            </c:numRef>
          </c:val>
          <c:extLst>
            <c:ext xmlns:c16="http://schemas.microsoft.com/office/drawing/2014/chart" uri="{C3380CC4-5D6E-409C-BE32-E72D297353CC}">
              <c16:uniqueId val="{00000001-0024-472B-A7B8-30423BDDD07B}"/>
            </c:ext>
          </c:extLst>
        </c:ser>
        <c:ser>
          <c:idx val="2"/>
          <c:order val="2"/>
          <c:tx>
            <c:strRef>
              <c:f>'Call-Centre Response'!$D$8:$D$9</c:f>
              <c:strCache>
                <c:ptCount val="1"/>
                <c:pt idx="0">
                  <c:v>Within SLA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invertIfNegative val="0"/>
          <c:cat>
            <c:strRef>
              <c:f>'Call-Centre Response'!$A$10:$A$14</c:f>
              <c:strCache>
                <c:ptCount val="4"/>
                <c:pt idx="0">
                  <c:v>Baltimore/MD</c:v>
                </c:pt>
                <c:pt idx="1">
                  <c:v>Chicago/IL</c:v>
                </c:pt>
                <c:pt idx="2">
                  <c:v>Denver/CO</c:v>
                </c:pt>
                <c:pt idx="3">
                  <c:v>Los Angeles/CA</c:v>
                </c:pt>
              </c:strCache>
            </c:strRef>
          </c:cat>
          <c:val>
            <c:numRef>
              <c:f>'Call-Centre Response'!$D$10:$D$14</c:f>
              <c:numCache>
                <c:formatCode>General</c:formatCode>
                <c:ptCount val="4"/>
                <c:pt idx="0">
                  <c:v>6855</c:v>
                </c:pt>
                <c:pt idx="1">
                  <c:v>3361</c:v>
                </c:pt>
                <c:pt idx="2">
                  <c:v>1741</c:v>
                </c:pt>
                <c:pt idx="3">
                  <c:v>8668</c:v>
                </c:pt>
              </c:numCache>
            </c:numRef>
          </c:val>
          <c:extLst>
            <c:ext xmlns:c16="http://schemas.microsoft.com/office/drawing/2014/chart" uri="{C3380CC4-5D6E-409C-BE32-E72D297353CC}">
              <c16:uniqueId val="{00000002-0024-472B-A7B8-30423BDDD07B}"/>
            </c:ext>
          </c:extLst>
        </c:ser>
        <c:dLbls>
          <c:showLegendKey val="0"/>
          <c:showVal val="0"/>
          <c:showCatName val="0"/>
          <c:showSerName val="0"/>
          <c:showPercent val="0"/>
          <c:showBubbleSize val="0"/>
        </c:dLbls>
        <c:gapWidth val="150"/>
        <c:shape val="box"/>
        <c:axId val="564679696"/>
        <c:axId val="1103080464"/>
        <c:axId val="0"/>
      </c:bar3DChart>
      <c:catAx>
        <c:axId val="5646796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03080464"/>
        <c:crosses val="autoZero"/>
        <c:auto val="1"/>
        <c:lblAlgn val="ctr"/>
        <c:lblOffset val="100"/>
        <c:noMultiLvlLbl val="0"/>
      </c:catAx>
      <c:valAx>
        <c:axId val="1103080464"/>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46796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charts.xlsx]Service Response Time!PivotTable2</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t>Service Response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'Service Response Time'!$B$3</c:f>
              <c:strCache>
                <c:ptCount val="1"/>
                <c:pt idx="0">
                  <c:v>Total</c:v>
                </c:pt>
              </c:strCache>
            </c:strRef>
          </c:tx>
          <c:spPr>
            <a:solidFill>
              <a:schemeClr val="accent1"/>
            </a:solidFill>
            <a:ln>
              <a:noFill/>
            </a:ln>
            <a:effectLst/>
            <a:sp3d/>
          </c:spPr>
          <c:invertIfNegative val="0"/>
          <c:cat>
            <c:strRef>
              <c:f>'Service Response Time'!$A$4:$A$7</c:f>
              <c:strCache>
                <c:ptCount val="3"/>
                <c:pt idx="0">
                  <c:v>Above SLA</c:v>
                </c:pt>
                <c:pt idx="1">
                  <c:v>Below SLA</c:v>
                </c:pt>
                <c:pt idx="2">
                  <c:v>Within SLA</c:v>
                </c:pt>
              </c:strCache>
            </c:strRef>
          </c:cat>
          <c:val>
            <c:numRef>
              <c:f>'Service Response Time'!$B$4:$B$7</c:f>
              <c:numCache>
                <c:formatCode>General</c:formatCode>
                <c:ptCount val="3"/>
                <c:pt idx="0">
                  <c:v>4168</c:v>
                </c:pt>
                <c:pt idx="1">
                  <c:v>8148</c:v>
                </c:pt>
                <c:pt idx="2">
                  <c:v>20625</c:v>
                </c:pt>
              </c:numCache>
            </c:numRef>
          </c:val>
          <c:extLst>
            <c:ext xmlns:c16="http://schemas.microsoft.com/office/drawing/2014/chart" uri="{C3380CC4-5D6E-409C-BE32-E72D297353CC}">
              <c16:uniqueId val="{00000000-FCE4-40BB-B32C-FCAEB7705C9E}"/>
            </c:ext>
          </c:extLst>
        </c:ser>
        <c:dLbls>
          <c:showLegendKey val="0"/>
          <c:showVal val="0"/>
          <c:showCatName val="0"/>
          <c:showSerName val="0"/>
          <c:showPercent val="0"/>
          <c:showBubbleSize val="0"/>
        </c:dLbls>
        <c:gapWidth val="150"/>
        <c:shape val="box"/>
        <c:axId val="790762047"/>
        <c:axId val="616913311"/>
        <c:axId val="0"/>
      </c:bar3DChart>
      <c:catAx>
        <c:axId val="7907620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913311"/>
        <c:crosses val="autoZero"/>
        <c:auto val="1"/>
        <c:lblAlgn val="ctr"/>
        <c:lblOffset val="100"/>
        <c:noMultiLvlLbl val="0"/>
      </c:catAx>
      <c:valAx>
        <c:axId val="61691331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Complaints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62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[Call_Center_data.csv]Root Cause!PivotTable3</c:name>
    <c:fmtId val="6"/>
  </c:pivotSource>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Root Cause</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ivotFmts>
      <c:pivotFmt>
        <c:idx val="0"/>
        <c:spPr>
          <a:solidFill>
            <a:schemeClr val="accent1"/>
          </a:solidFill>
          <a:ln w="19050">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noFill/>
          </a:ln>
          <a:effectLst>
            <a:outerShdw blurRad="317500" algn="ctr" rotWithShape="0">
              <a:prstClr val="black">
                <a:alpha val="25000"/>
              </a:prstClr>
            </a:outerShdw>
          </a:effectLst>
        </c:spPr>
        <c:dLbl>
          <c:idx val="0"/>
          <c:layout>
            <c:manualLayout>
              <c:x val="-0.18572536741512652"/>
              <c:y val="-0.12895286279260348"/>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3"/>
          </a:solidFill>
          <a:ln w="19050">
            <a:noFill/>
          </a:ln>
          <a:effectLst>
            <a:outerShdw blurRad="317500" algn="ctr" rotWithShape="0">
              <a:prstClr val="black">
                <a:alpha val="25000"/>
              </a:prstClr>
            </a:outerShdw>
          </a:effectLst>
        </c:spPr>
        <c:dLbl>
          <c:idx val="0"/>
          <c:layout>
            <c:manualLayout>
              <c:x val="0.11034019486436598"/>
              <c:y val="0.1529853564684505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2"/>
          </a:solidFill>
          <a:ln w="19050">
            <a:noFill/>
          </a:ln>
          <a:effectLst>
            <a:outerShdw blurRad="317500" algn="ctr" rotWithShape="0">
              <a:prstClr val="black">
                <a:alpha val="25000"/>
              </a:prstClr>
            </a:outerShdw>
          </a:effectLst>
        </c:spPr>
        <c:dLbl>
          <c:idx val="0"/>
          <c:layout>
            <c:manualLayout>
              <c:x val="0.16849505829575456"/>
              <c:y val="3.967007517725434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w="19050">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5"/>
        <c:spPr>
          <a:solidFill>
            <a:schemeClr val="accent1"/>
          </a:solidFill>
          <a:ln w="19050">
            <a:noFill/>
          </a:ln>
          <a:effectLst>
            <a:outerShdw blurRad="317500" algn="ctr" rotWithShape="0">
              <a:prstClr val="black">
                <a:alpha val="25000"/>
              </a:prstClr>
            </a:outerShdw>
          </a:effectLst>
        </c:spPr>
        <c:dLbl>
          <c:idx val="0"/>
          <c:layout>
            <c:manualLayout>
              <c:x val="-0.18572536741512652"/>
              <c:y val="-0.12895286279260348"/>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w="19050">
            <a:noFill/>
          </a:ln>
          <a:effectLst>
            <a:outerShdw blurRad="317500" algn="ctr" rotWithShape="0">
              <a:prstClr val="black">
                <a:alpha val="25000"/>
              </a:prstClr>
            </a:outerShdw>
          </a:effectLst>
        </c:spPr>
        <c:dLbl>
          <c:idx val="0"/>
          <c:layout>
            <c:manualLayout>
              <c:x val="0.16849505829575456"/>
              <c:y val="3.967007517725434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noFill/>
          </a:ln>
          <a:effectLst>
            <a:outerShdw blurRad="317500" algn="ctr" rotWithShape="0">
              <a:prstClr val="black">
                <a:alpha val="25000"/>
              </a:prstClr>
            </a:outerShdw>
          </a:effectLst>
        </c:spPr>
        <c:dLbl>
          <c:idx val="0"/>
          <c:layout>
            <c:manualLayout>
              <c:x val="0.11034019486436598"/>
              <c:y val="0.1529853564684505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8"/>
        <c:spPr>
          <a:solidFill>
            <a:schemeClr val="accent1"/>
          </a:solidFill>
          <a:ln w="19050">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9"/>
        <c:spPr>
          <a:solidFill>
            <a:schemeClr val="accent1"/>
          </a:solidFill>
          <a:ln w="19050">
            <a:noFill/>
          </a:ln>
          <a:effectLst>
            <a:outerShdw blurRad="317500" algn="ctr" rotWithShape="0">
              <a:prstClr val="black">
                <a:alpha val="25000"/>
              </a:prstClr>
            </a:outerShdw>
          </a:effectLst>
        </c:spPr>
        <c:dLbl>
          <c:idx val="0"/>
          <c:layout>
            <c:manualLayout>
              <c:x val="-0.18572536741512652"/>
              <c:y val="-0.12895286279260348"/>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0"/>
        <c:spPr>
          <a:solidFill>
            <a:schemeClr val="accent1"/>
          </a:solidFill>
          <a:ln w="19050">
            <a:noFill/>
          </a:ln>
          <a:effectLst>
            <a:outerShdw blurRad="317500" algn="ctr" rotWithShape="0">
              <a:prstClr val="black">
                <a:alpha val="25000"/>
              </a:prstClr>
            </a:outerShdw>
          </a:effectLst>
        </c:spPr>
        <c:dLbl>
          <c:idx val="0"/>
          <c:layout>
            <c:manualLayout>
              <c:x val="0.16849505829575456"/>
              <c:y val="3.967007517725434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solidFill>
            <a:schemeClr val="accent1"/>
          </a:solidFill>
          <a:ln w="19050">
            <a:noFill/>
          </a:ln>
          <a:effectLst>
            <a:outerShdw blurRad="317500" algn="ctr" rotWithShape="0">
              <a:prstClr val="black">
                <a:alpha val="25000"/>
              </a:prstClr>
            </a:outerShdw>
          </a:effectLst>
        </c:spPr>
        <c:dLbl>
          <c:idx val="0"/>
          <c:layout>
            <c:manualLayout>
              <c:x val="0.11034019486436598"/>
              <c:y val="0.1529853564684505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7.6108928809446919E-2"/>
          <c:y val="8.7567707769731759E-2"/>
          <c:w val="0.79565637622928231"/>
          <c:h val="0.91243229223026823"/>
        </c:manualLayout>
      </c:layout>
      <c:pieChart>
        <c:varyColors val="1"/>
        <c:ser>
          <c:idx val="0"/>
          <c:order val="0"/>
          <c:tx>
            <c:strRef>
              <c:f>'Root Cause'!$B$3</c:f>
              <c:strCache>
                <c:ptCount val="1"/>
                <c:pt idx="0">
                  <c:v>Total</c:v>
                </c:pt>
              </c:strCache>
            </c:strRef>
          </c:tx>
          <c:spPr>
            <a:solidFill>
              <a:schemeClr val="accent3">
                <a:lumMod val="20000"/>
                <a:lumOff val="80000"/>
              </a:schemeClr>
            </a:solidFill>
            <a:ln w="19050">
              <a:solidFill>
                <a:schemeClr val="accent1"/>
              </a:solidFill>
            </a:ln>
            <a:effectLst/>
          </c:spPr>
          <c:explosion val="21"/>
          <c:dPt>
            <c:idx val="0"/>
            <c:bubble3D val="0"/>
            <c:spPr>
              <a:solidFill>
                <a:schemeClr val="accent3">
                  <a:lumMod val="20000"/>
                  <a:lumOff val="80000"/>
                </a:schemeClr>
              </a:solidFill>
              <a:ln w="19050">
                <a:solidFill>
                  <a:schemeClr val="accent1"/>
                </a:solidFill>
              </a:ln>
              <a:effectLst/>
            </c:spPr>
            <c:extLst>
              <c:ext xmlns:c16="http://schemas.microsoft.com/office/drawing/2014/chart" uri="{C3380CC4-5D6E-409C-BE32-E72D297353CC}">
                <c16:uniqueId val="{00000001-78A9-4D0F-8C3B-96956811022A}"/>
              </c:ext>
            </c:extLst>
          </c:dPt>
          <c:dPt>
            <c:idx val="1"/>
            <c:bubble3D val="0"/>
            <c:spPr>
              <a:solidFill>
                <a:schemeClr val="accent3">
                  <a:lumMod val="20000"/>
                  <a:lumOff val="80000"/>
                </a:schemeClr>
              </a:solidFill>
              <a:ln w="19050">
                <a:solidFill>
                  <a:schemeClr val="accent1"/>
                </a:solidFill>
              </a:ln>
              <a:effectLst/>
            </c:spPr>
            <c:extLst>
              <c:ext xmlns:c16="http://schemas.microsoft.com/office/drawing/2014/chart" uri="{C3380CC4-5D6E-409C-BE32-E72D297353CC}">
                <c16:uniqueId val="{00000003-78A9-4D0F-8C3B-96956811022A}"/>
              </c:ext>
            </c:extLst>
          </c:dPt>
          <c:dPt>
            <c:idx val="2"/>
            <c:bubble3D val="0"/>
            <c:spPr>
              <a:solidFill>
                <a:schemeClr val="accent3">
                  <a:lumMod val="20000"/>
                  <a:lumOff val="80000"/>
                </a:schemeClr>
              </a:solidFill>
              <a:ln w="19050">
                <a:solidFill>
                  <a:schemeClr val="accent1"/>
                </a:solidFill>
              </a:ln>
              <a:effectLst/>
            </c:spPr>
            <c:extLst>
              <c:ext xmlns:c16="http://schemas.microsoft.com/office/drawing/2014/chart" uri="{C3380CC4-5D6E-409C-BE32-E72D297353CC}">
                <c16:uniqueId val="{00000005-78A9-4D0F-8C3B-96956811022A}"/>
              </c:ext>
            </c:extLst>
          </c:dPt>
          <c:dLbls>
            <c:dLbl>
              <c:idx val="0"/>
              <c:layout>
                <c:manualLayout>
                  <c:x val="-0.21129859660302233"/>
                  <c:y val="-0.20071878291042225"/>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8A9-4D0F-8C3B-96956811022A}"/>
                </c:ext>
              </c:extLst>
            </c:dLbl>
            <c:dLbl>
              <c:idx val="1"/>
              <c:layout>
                <c:manualLayout>
                  <c:x val="0.12961642335844464"/>
                  <c:y val="3.9996555579949959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8A9-4D0F-8C3B-96956811022A}"/>
                </c:ext>
              </c:extLst>
            </c:dLbl>
            <c:dLbl>
              <c:idx val="2"/>
              <c:layout>
                <c:manualLayout>
                  <c:x val="0.14776546327638915"/>
                  <c:y val="0.18019508511282875"/>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8A9-4D0F-8C3B-96956811022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'Root Cause'!$A$4:$A$7</c:f>
              <c:strCache>
                <c:ptCount val="3"/>
                <c:pt idx="0">
                  <c:v>Billing Question</c:v>
                </c:pt>
                <c:pt idx="1">
                  <c:v>Payments</c:v>
                </c:pt>
                <c:pt idx="2">
                  <c:v>Service Outage</c:v>
                </c:pt>
              </c:strCache>
            </c:strRef>
          </c:cat>
          <c:val>
            <c:numRef>
              <c:f>'Root Cause'!$B$4:$B$7</c:f>
              <c:numCache>
                <c:formatCode>General</c:formatCode>
                <c:ptCount val="3"/>
                <c:pt idx="0">
                  <c:v>23462</c:v>
                </c:pt>
                <c:pt idx="1">
                  <c:v>4749</c:v>
                </c:pt>
                <c:pt idx="2">
                  <c:v>4730</c:v>
                </c:pt>
              </c:numCache>
            </c:numRef>
          </c:val>
          <c:extLst>
            <c:ext xmlns:c16="http://schemas.microsoft.com/office/drawing/2014/chart" uri="{C3380CC4-5D6E-409C-BE32-E72D297353CC}">
              <c16:uniqueId val="{00000006-78A9-4D0F-8C3B-96956811022A}"/>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[Call_Center_data.csv]Service Response Time!PivotTable5</c:name>
    <c:fmtId val="4"/>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Service Response Time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6111111111111108E-2"/>
              <c:y val="-4.166666666666658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888888888888889E-2"/>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2.7777777777777676E-2"/>
              <c:y val="-3.70370370370370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6111111111111108E-2"/>
              <c:y val="-4.166666666666658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888888888888889E-2"/>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2.7777777777777676E-2"/>
              <c:y val="-3.70370370370370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6111111111111108E-2"/>
              <c:y val="-4.166666666666658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3.888888888888889E-2"/>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
          <c:idx val="0"/>
          <c:layout>
            <c:manualLayout>
              <c:x val="2.7777777777777676E-2"/>
              <c:y val="-3.70370370370370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'Service Response Time'!$B$3</c:f>
              <c:strCache>
                <c:ptCount val="1"/>
                <c:pt idx="0">
                  <c:v>Total</c:v>
                </c:pt>
              </c:strCache>
            </c:strRef>
          </c:tx>
          <c:spPr>
            <a:solidFill>
              <a:schemeClr val="accent2">
                <a:lumMod val="75000"/>
              </a:schemeClr>
            </a:solidFill>
            <a:ln>
              <a:noFill/>
            </a:ln>
            <a:effectLst>
              <a:outerShdw blurRad="50800" dist="38100" dir="5400000" rotWithShape="0">
                <a:srgbClr val="000000">
                  <a:alpha val="60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'Service Response Time'!$A$4:$A$7</c:f>
              <c:strCache>
                <c:ptCount val="3"/>
                <c:pt idx="0">
                  <c:v>Above SLA</c:v>
                </c:pt>
                <c:pt idx="1">
                  <c:v>Below SLA</c:v>
                </c:pt>
                <c:pt idx="2">
                  <c:v>Within SLA</c:v>
                </c:pt>
              </c:strCache>
            </c:strRef>
          </c:cat>
          <c:val>
            <c:numRef>
              <c:f>'Service Response Time'!$B$4:$B$7</c:f>
              <c:numCache>
                <c:formatCode>0.00%</c:formatCode>
                <c:ptCount val="3"/>
                <c:pt idx="0">
                  <c:v>0.12652924926383535</c:v>
                </c:pt>
                <c:pt idx="1">
                  <c:v>0.24735132509638444</c:v>
                </c:pt>
                <c:pt idx="2">
                  <c:v>0.62611942563978018</c:v>
                </c:pt>
              </c:numCache>
            </c:numRef>
          </c:val>
          <c:extLst>
            <c:ext xmlns:c16="http://schemas.microsoft.com/office/drawing/2014/chart" uri="{C3380CC4-5D6E-409C-BE32-E72D297353CC}">
              <c16:uniqueId val="{00000003-278A-4BF0-96C5-BE7430DE55B6}"/>
            </c:ext>
          </c:extLst>
        </c:ser>
        <c:dLbls>
          <c:showLegendKey val="0"/>
          <c:showVal val="1"/>
          <c:showCatName val="0"/>
          <c:showSerName val="0"/>
          <c:showPercent val="0"/>
          <c:showBubbleSize val="0"/>
        </c:dLbls>
        <c:gapWidth val="150"/>
        <c:shape val="box"/>
        <c:axId val="869115056"/>
        <c:axId val="443243504"/>
        <c:axId val="0"/>
      </c:bar3DChart>
      <c:catAx>
        <c:axId val="869115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43243504"/>
        <c:crosses val="autoZero"/>
        <c:auto val="1"/>
        <c:lblAlgn val="ctr"/>
        <c:lblOffset val="100"/>
        <c:noMultiLvlLbl val="0"/>
      </c:catAx>
      <c:valAx>
        <c:axId val="443243504"/>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6911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[Call_Center_data.csv]Demographic Data!PivotTable4</c:name>
    <c:fmtId val="19"/>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'Demographic Data'!$C$3:$C$4</c:f>
              <c:strCache>
                <c:ptCount val="1"/>
                <c:pt idx="0">
                  <c:v>Billing Question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Data'!$C$5:$C$15</c:f>
              <c:numCache>
                <c:formatCode>General</c:formatCode>
                <c:ptCount val="10"/>
                <c:pt idx="0">
                  <c:v>2588</c:v>
                </c:pt>
                <c:pt idx="1">
                  <c:v>2551</c:v>
                </c:pt>
                <c:pt idx="2">
                  <c:v>2015</c:v>
                </c:pt>
                <c:pt idx="3">
                  <c:v>1267</c:v>
                </c:pt>
                <c:pt idx="4">
                  <c:v>854</c:v>
                </c:pt>
                <c:pt idx="5">
                  <c:v>819</c:v>
                </c:pt>
                <c:pt idx="6">
                  <c:v>806</c:v>
                </c:pt>
                <c:pt idx="7">
                  <c:v>701</c:v>
                </c:pt>
                <c:pt idx="8">
                  <c:v>653</c:v>
                </c:pt>
                <c:pt idx="9">
                  <c:v>568</c:v>
                </c:pt>
              </c:numCache>
            </c:numRef>
          </c:val>
          <c:extLst>
            <c:ext xmlns:c16="http://schemas.microsoft.com/office/drawing/2014/chart" uri="{C3380CC4-5D6E-409C-BE32-E72D297353CC}">
              <c16:uniqueId val="{00000000-1902-4E85-BEA5-697B4FF96433}"/>
            </c:ext>
          </c:extLst>
        </c:ser>
        <c:ser>
          <c:idx val="1"/>
          <c:order val="1"/>
          <c:tx>
            <c:strRef>
              <c:f>'Demographic Data'!$D$3:$D$4</c:f>
              <c:strCache>
                <c:ptCount val="1"/>
                <c:pt idx="0">
                  <c:v>Payments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Data'!$D$5:$D$15</c:f>
              <c:numCache>
                <c:formatCode>General</c:formatCode>
                <c:ptCount val="10"/>
                <c:pt idx="0">
                  <c:v>501</c:v>
                </c:pt>
                <c:pt idx="1">
                  <c:v>507</c:v>
                </c:pt>
                <c:pt idx="2">
                  <c:v>418</c:v>
                </c:pt>
                <c:pt idx="3">
                  <c:v>267</c:v>
                </c:pt>
                <c:pt idx="4">
                  <c:v>150</c:v>
                </c:pt>
                <c:pt idx="5">
                  <c:v>166</c:v>
                </c:pt>
                <c:pt idx="6">
                  <c:v>164</c:v>
                </c:pt>
                <c:pt idx="7">
                  <c:v>150</c:v>
                </c:pt>
                <c:pt idx="8">
                  <c:v>132</c:v>
                </c:pt>
                <c:pt idx="9">
                  <c:v>151</c:v>
                </c:pt>
              </c:numCache>
            </c:numRef>
          </c:val>
          <c:extLst>
            <c:ext xmlns:c16="http://schemas.microsoft.com/office/drawing/2014/chart" uri="{C3380CC4-5D6E-409C-BE32-E72D297353CC}">
              <c16:uniqueId val="{00000001-1902-4E85-BEA5-697B4FF96433}"/>
            </c:ext>
          </c:extLst>
        </c:ser>
        <c:ser>
          <c:idx val="2"/>
          <c:order val="2"/>
          <c:tx>
            <c:strRef>
              <c:f>'Demographic Data'!$E$3:$E$4</c:f>
              <c:strCache>
                <c:ptCount val="1"/>
                <c:pt idx="0">
                  <c:v>Service Outage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Data'!$E$5:$E$15</c:f>
              <c:numCache>
                <c:formatCode>General</c:formatCode>
                <c:ptCount val="10"/>
                <c:pt idx="0">
                  <c:v>542</c:v>
                </c:pt>
                <c:pt idx="1">
                  <c:v>514</c:v>
                </c:pt>
                <c:pt idx="2">
                  <c:v>401</c:v>
                </c:pt>
                <c:pt idx="3">
                  <c:v>252</c:v>
                </c:pt>
                <c:pt idx="4">
                  <c:v>160</c:v>
                </c:pt>
                <c:pt idx="5">
                  <c:v>175</c:v>
                </c:pt>
                <c:pt idx="6">
                  <c:v>140</c:v>
                </c:pt>
                <c:pt idx="7">
                  <c:v>166</c:v>
                </c:pt>
                <c:pt idx="8">
                  <c:v>141</c:v>
                </c:pt>
                <c:pt idx="9">
                  <c:v>129</c:v>
                </c:pt>
              </c:numCache>
            </c:numRef>
          </c:val>
          <c:extLst>
            <c:ext xmlns:c16="http://schemas.microsoft.com/office/drawing/2014/chart" uri="{C3380CC4-5D6E-409C-BE32-E72D297353CC}">
              <c16:uniqueId val="{00000002-1902-4E85-BEA5-697B4FF96433}"/>
            </c:ext>
          </c:extLst>
        </c:ser>
        <c:dLbls>
          <c:showLegendKey val="0"/>
          <c:showVal val="0"/>
          <c:showCatName val="0"/>
          <c:showSerName val="0"/>
          <c:showPercent val="0"/>
          <c:showBubbleSize val="0"/>
        </c:dLbls>
        <c:gapWidth val="150"/>
        <c:shape val="box"/>
        <c:axId val="552542896"/>
        <c:axId val="564286208"/>
        <c:axId val="0"/>
      </c:bar3DChart>
      <c:catAx>
        <c:axId val="55254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4286208"/>
        <c:crosses val="autoZero"/>
        <c:auto val="1"/>
        <c:lblAlgn val="ctr"/>
        <c:lblOffset val="100"/>
        <c:noMultiLvlLbl val="0"/>
      </c:catAx>
      <c:valAx>
        <c:axId val="564286208"/>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2542896"/>
        <c:crosses val="autoZero"/>
        <c:crossBetween val="between"/>
      </c:valAx>
      <c:spPr>
        <a:noFill/>
        <a:ln>
          <a:noFill/>
        </a:ln>
        <a:effectLst/>
      </c:spPr>
    </c:plotArea>
    <c:legend>
      <c:legendPos val="r"/>
      <c:layout>
        <c:manualLayout>
          <c:xMode val="edge"/>
          <c:yMode val="edge"/>
          <c:x val="0.74489812532359911"/>
          <c:y val="4.912393185318592E-2"/>
          <c:w val="0.19766361040828384"/>
          <c:h val="0.29328239846477661"/>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[Call_Center_data.csv]Complaint-wise Trend!PivotTable13</c:name>
    <c:fmtId val="13"/>
  </c:pivotSource>
  <c:chart>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w="28575" cap="rnd">
            <a:solidFill>
              <a:schemeClr val="dk1">
                <a:tint val="88500"/>
              </a:schemeClr>
            </a:solidFill>
            <a:round/>
          </a:ln>
          <a:effectLst/>
        </c:spPr>
        <c:marker>
          <c:symbol val="circle"/>
          <c:size val="5"/>
          <c:spPr>
            <a:solidFill>
              <a:schemeClr val="dk1">
                <a:tint val="55000"/>
              </a:schemeClr>
            </a:solidFill>
            <a:ln w="9525">
              <a:solidFill>
                <a:schemeClr val="dk1">
                  <a:tint val="55000"/>
                </a:schemeClr>
              </a:solidFill>
              <a:round/>
            </a:ln>
            <a:effectLst/>
          </c:spPr>
        </c:marker>
      </c:pivotFmt>
      <c:pivotFmt>
        <c:idx val="2"/>
        <c:spPr>
          <a:solidFill>
            <a:schemeClr val="dk1">
              <a:tint val="88500"/>
            </a:schemeClr>
          </a:solidFill>
          <a:ln w="28575" cap="rnd">
            <a:solidFill>
              <a:schemeClr val="dk1">
                <a:tint val="88500"/>
              </a:schemeClr>
            </a:solidFill>
            <a:round/>
          </a:ln>
          <a:effectLst/>
        </c:spPr>
        <c:marker>
          <c:symbol val="circle"/>
          <c:size val="5"/>
          <c:spPr>
            <a:solidFill>
              <a:schemeClr val="dk1">
                <a:tint val="75000"/>
              </a:schemeClr>
            </a:solidFill>
            <a:ln w="9525">
              <a:solidFill>
                <a:schemeClr val="dk1">
                  <a:tint val="75000"/>
                </a:schemeClr>
              </a:solidFill>
              <a:round/>
            </a:ln>
            <a:effectLst/>
          </c:spPr>
        </c:marker>
      </c:pivotFmt>
      <c:pivotFmt>
        <c:idx val="3"/>
        <c:spPr>
          <a:solidFill>
            <a:schemeClr val="dk1">
              <a:tint val="88500"/>
            </a:schemeClr>
          </a:solidFill>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round/>
            </a:ln>
            <a:effectLst/>
          </c:spPr>
        </c:marker>
      </c:pivotFmt>
      <c:pivotFmt>
        <c:idx val="4"/>
        <c:spPr>
          <a:solidFill>
            <a:schemeClr val="dk1">
              <a:tint val="88500"/>
            </a:schemeClr>
          </a:solidFill>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dk1">
              <a:tint val="88500"/>
            </a:schemeClr>
          </a:solidFill>
          <a:ln w="28575" cap="rnd">
            <a:solidFill>
              <a:schemeClr val="dk1">
                <a:tint val="88500"/>
              </a:schemeClr>
            </a:solidFill>
            <a:round/>
          </a:ln>
          <a:effectLst/>
        </c:spPr>
        <c:marker>
          <c:symbol val="circle"/>
          <c:size val="5"/>
          <c:spPr>
            <a:solidFill>
              <a:schemeClr val="dk1">
                <a:tint val="55000"/>
              </a:schemeClr>
            </a:solidFill>
            <a:ln w="9525">
              <a:solidFill>
                <a:schemeClr val="dk1">
                  <a:tint val="5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dk1">
              <a:tint val="88500"/>
            </a:schemeClr>
          </a:solidFill>
          <a:ln w="28575" cap="rnd">
            <a:solidFill>
              <a:schemeClr val="dk1">
                <a:tint val="88500"/>
              </a:schemeClr>
            </a:solidFill>
            <a:round/>
          </a:ln>
          <a:effectLst/>
        </c:spPr>
        <c:marker>
          <c:symbol val="circle"/>
          <c:size val="5"/>
          <c:spPr>
            <a:solidFill>
              <a:schemeClr val="dk1">
                <a:tint val="75000"/>
              </a:schemeClr>
            </a:solidFill>
            <a:ln w="9525">
              <a:solidFill>
                <a:schemeClr val="dk1">
                  <a:tint val="7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dk1">
                  <a:tint val="88500"/>
                  <a:tint val="96000"/>
                  <a:lumMod val="104000"/>
                </a:schemeClr>
              </a:gs>
              <a:gs pos="100000">
                <a:schemeClr val="dk1">
                  <a:tint val="88500"/>
                  <a:shade val="98000"/>
                  <a:lumMod val="94000"/>
                </a:schemeClr>
              </a:gs>
            </a:gsLst>
            <a:lin ang="5400000" scaled="0"/>
          </a:gradFill>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dk1">
                  <a:tint val="88500"/>
                  <a:tint val="96000"/>
                  <a:lumMod val="104000"/>
                </a:schemeClr>
              </a:gs>
              <a:gs pos="100000">
                <a:schemeClr val="dk1">
                  <a:tint val="88500"/>
                  <a:shade val="98000"/>
                  <a:lumMod val="94000"/>
                </a:schemeClr>
              </a:gs>
            </a:gsLst>
            <a:lin ang="5400000" scaled="0"/>
          </a:gradFill>
          <a:ln w="28575" cap="rnd">
            <a:solidFill>
              <a:schemeClr val="dk1">
                <a:tint val="88500"/>
              </a:schemeClr>
            </a:solidFill>
            <a:round/>
          </a:ln>
          <a:effectLst/>
        </c:spPr>
        <c:marker>
          <c:symbol val="circle"/>
          <c:size val="5"/>
          <c:spPr>
            <a:solidFill>
              <a:schemeClr val="dk1">
                <a:tint val="55000"/>
              </a:schemeClr>
            </a:solidFill>
            <a:ln w="9525">
              <a:solidFill>
                <a:schemeClr val="dk1">
                  <a:tint val="5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dk1">
                  <a:tint val="88500"/>
                  <a:tint val="96000"/>
                  <a:lumMod val="104000"/>
                </a:schemeClr>
              </a:gs>
              <a:gs pos="100000">
                <a:schemeClr val="dk1">
                  <a:tint val="88500"/>
                  <a:shade val="98000"/>
                  <a:lumMod val="94000"/>
                </a:schemeClr>
              </a:gs>
            </a:gsLst>
            <a:lin ang="5400000" scaled="0"/>
          </a:gradFill>
          <a:ln w="28575" cap="rnd">
            <a:solidFill>
              <a:schemeClr val="dk1">
                <a:tint val="88500"/>
              </a:schemeClr>
            </a:solidFill>
            <a:round/>
          </a:ln>
          <a:effectLst/>
        </c:spPr>
        <c:marker>
          <c:symbol val="circle"/>
          <c:size val="5"/>
          <c:spPr>
            <a:solidFill>
              <a:schemeClr val="dk1">
                <a:tint val="75000"/>
              </a:schemeClr>
            </a:solidFill>
            <a:ln w="9525">
              <a:solidFill>
                <a:schemeClr val="dk1">
                  <a:tint val="7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'Complaint-wise Trend'!$B$3:$B$4</c:f>
              <c:strCache>
                <c:ptCount val="1"/>
                <c:pt idx="0">
                  <c:v>Billing Question</c:v>
                </c:pt>
              </c:strCache>
            </c:strRef>
          </c:tx>
          <c:spPr>
            <a:ln w="34925" cap="rnd">
              <a:solidFill>
                <a:schemeClr val="dk1">
                  <a:tint val="88500"/>
                </a:schemeClr>
              </a:solidFill>
              <a:round/>
            </a:ln>
            <a:effectLst>
              <a:outerShdw blurRad="50800" dist="38100" dir="5400000" rotWithShape="0">
                <a:srgbClr val="000000">
                  <a:alpha val="60000"/>
                </a:srgbClr>
              </a:outerShdw>
            </a:effectLst>
          </c:spPr>
          <c:marker>
            <c:symbol val="none"/>
          </c:marker>
          <c:cat>
            <c:strRef>
              <c:f>'Complaint-wise Trend'!$A$5:$A$36</c:f>
              <c:strCache>
                <c:ptCount val="31"/>
                <c:pt idx="0">
                  <c:v>10-01-2020</c:v>
                </c:pt>
                <c:pt idx="1">
                  <c:v>10-02-2020</c:v>
                </c:pt>
                <c:pt idx="2">
                  <c:v>10-03-2020</c:v>
                </c:pt>
                <c:pt idx="3">
                  <c:v>10-04-2020</c:v>
                </c:pt>
                <c:pt idx="4">
                  <c:v>10-05-2020</c:v>
                </c:pt>
                <c:pt idx="5">
                  <c:v>10-06-2020</c:v>
                </c:pt>
                <c:pt idx="6">
                  <c:v>10-07-2020</c:v>
                </c:pt>
                <c:pt idx="7">
                  <c:v>10-08-2020</c:v>
                </c:pt>
                <c:pt idx="8">
                  <c:v>10-09-2020</c:v>
                </c:pt>
                <c:pt idx="9">
                  <c:v>10-10-2020</c:v>
                </c:pt>
                <c:pt idx="10">
                  <c:v>10-11-2020</c:v>
                </c:pt>
                <c:pt idx="11">
                  <c:v>10-12-2020</c:v>
                </c:pt>
                <c:pt idx="12">
                  <c:v>10-13-2020</c:v>
                </c:pt>
                <c:pt idx="13">
                  <c:v>10-14-2020</c:v>
                </c:pt>
                <c:pt idx="14">
                  <c:v>10-15-2020</c:v>
                </c:pt>
                <c:pt idx="15">
                  <c:v>10-16-2020</c:v>
                </c:pt>
                <c:pt idx="16">
                  <c:v>10-17-2020</c:v>
                </c:pt>
                <c:pt idx="17">
                  <c:v>10-18-2020</c:v>
                </c:pt>
                <c:pt idx="18">
                  <c:v>10-19-2020</c:v>
                </c:pt>
                <c:pt idx="19">
                  <c:v>10-20-2020</c:v>
                </c:pt>
                <c:pt idx="20">
                  <c:v>10-21-2020</c:v>
                </c:pt>
                <c:pt idx="21">
                  <c:v>10-22-2020</c:v>
                </c:pt>
                <c:pt idx="22">
                  <c:v>10-23-2020</c:v>
                </c:pt>
                <c:pt idx="23">
                  <c:v>10-24-2020</c:v>
                </c:pt>
                <c:pt idx="24">
                  <c:v>10-25-2020</c:v>
                </c:pt>
                <c:pt idx="25">
                  <c:v>10-26-2020</c:v>
                </c:pt>
                <c:pt idx="26">
                  <c:v>10-27-2020</c:v>
                </c:pt>
                <c:pt idx="27">
                  <c:v>10-28-2020</c:v>
                </c:pt>
                <c:pt idx="28">
                  <c:v>10-29-2020</c:v>
                </c:pt>
                <c:pt idx="29">
                  <c:v>10-30-2020</c:v>
                </c:pt>
                <c:pt idx="30">
                  <c:v>10-31-2020</c:v>
                </c:pt>
              </c:strCache>
            </c:strRef>
          </c:cat>
          <c:val>
            <c:numRef>
              <c:f>'Complaint-wise Trend'!$B$5:$B$36</c:f>
              <c:numCache>
                <c:formatCode>General</c:formatCode>
                <c:ptCount val="31"/>
                <c:pt idx="0">
                  <c:v>775</c:v>
                </c:pt>
                <c:pt idx="1">
                  <c:v>783</c:v>
                </c:pt>
                <c:pt idx="2">
                  <c:v>781</c:v>
                </c:pt>
                <c:pt idx="3">
                  <c:v>745</c:v>
                </c:pt>
                <c:pt idx="4">
                  <c:v>775</c:v>
                </c:pt>
                <c:pt idx="5">
                  <c:v>844</c:v>
                </c:pt>
                <c:pt idx="6">
                  <c:v>754</c:v>
                </c:pt>
                <c:pt idx="7">
                  <c:v>762</c:v>
                </c:pt>
                <c:pt idx="8">
                  <c:v>804</c:v>
                </c:pt>
                <c:pt idx="9">
                  <c:v>800</c:v>
                </c:pt>
                <c:pt idx="10">
                  <c:v>768</c:v>
                </c:pt>
                <c:pt idx="11">
                  <c:v>782</c:v>
                </c:pt>
                <c:pt idx="12">
                  <c:v>795</c:v>
                </c:pt>
                <c:pt idx="13">
                  <c:v>777</c:v>
                </c:pt>
                <c:pt idx="14">
                  <c:v>780</c:v>
                </c:pt>
                <c:pt idx="15">
                  <c:v>788</c:v>
                </c:pt>
                <c:pt idx="16">
                  <c:v>807</c:v>
                </c:pt>
                <c:pt idx="17">
                  <c:v>774</c:v>
                </c:pt>
                <c:pt idx="18">
                  <c:v>795</c:v>
                </c:pt>
                <c:pt idx="19">
                  <c:v>769</c:v>
                </c:pt>
                <c:pt idx="20">
                  <c:v>834</c:v>
                </c:pt>
                <c:pt idx="21">
                  <c:v>843</c:v>
                </c:pt>
                <c:pt idx="22">
                  <c:v>793</c:v>
                </c:pt>
                <c:pt idx="23">
                  <c:v>781</c:v>
                </c:pt>
                <c:pt idx="24">
                  <c:v>737</c:v>
                </c:pt>
                <c:pt idx="25">
                  <c:v>754</c:v>
                </c:pt>
                <c:pt idx="26">
                  <c:v>748</c:v>
                </c:pt>
                <c:pt idx="27">
                  <c:v>792</c:v>
                </c:pt>
                <c:pt idx="28">
                  <c:v>739</c:v>
                </c:pt>
                <c:pt idx="29">
                  <c:v>782</c:v>
                </c:pt>
                <c:pt idx="30">
                  <c:v>1</c:v>
                </c:pt>
              </c:numCache>
            </c:numRef>
          </c:val>
          <c:smooth val="0"/>
          <c:extLst>
            <c:ext xmlns:c16="http://schemas.microsoft.com/office/drawing/2014/chart" uri="{C3380CC4-5D6E-409C-BE32-E72D297353CC}">
              <c16:uniqueId val="{00000000-3FD2-439B-8226-AD9ADC633768}"/>
            </c:ext>
          </c:extLst>
        </c:ser>
        <c:ser>
          <c:idx val="1"/>
          <c:order val="1"/>
          <c:tx>
            <c:strRef>
              <c:f>'Complaint-wise Trend'!$C$3:$C$4</c:f>
              <c:strCache>
                <c:ptCount val="1"/>
                <c:pt idx="0">
                  <c:v>Payments</c:v>
                </c:pt>
              </c:strCache>
            </c:strRef>
          </c:tx>
          <c:spPr>
            <a:ln w="34925" cap="rnd">
              <a:solidFill>
                <a:schemeClr val="dk1">
                  <a:tint val="55000"/>
                </a:schemeClr>
              </a:solidFill>
              <a:round/>
            </a:ln>
            <a:effectLst>
              <a:outerShdw blurRad="50800" dist="38100" dir="5400000" rotWithShape="0">
                <a:srgbClr val="000000">
                  <a:alpha val="60000"/>
                </a:srgbClr>
              </a:outerShdw>
            </a:effectLst>
          </c:spPr>
          <c:marker>
            <c:symbol val="none"/>
          </c:marker>
          <c:cat>
            <c:strRef>
              <c:f>'Complaint-wise Trend'!$A$5:$A$36</c:f>
              <c:strCache>
                <c:ptCount val="31"/>
                <c:pt idx="0">
                  <c:v>10-01-2020</c:v>
                </c:pt>
                <c:pt idx="1">
                  <c:v>10-02-2020</c:v>
                </c:pt>
                <c:pt idx="2">
                  <c:v>10-03-2020</c:v>
                </c:pt>
                <c:pt idx="3">
                  <c:v>10-04-2020</c:v>
                </c:pt>
                <c:pt idx="4">
                  <c:v>10-05-2020</c:v>
                </c:pt>
                <c:pt idx="5">
                  <c:v>10-06-2020</c:v>
                </c:pt>
                <c:pt idx="6">
                  <c:v>10-07-2020</c:v>
                </c:pt>
                <c:pt idx="7">
                  <c:v>10-08-2020</c:v>
                </c:pt>
                <c:pt idx="8">
                  <c:v>10-09-2020</c:v>
                </c:pt>
                <c:pt idx="9">
                  <c:v>10-10-2020</c:v>
                </c:pt>
                <c:pt idx="10">
                  <c:v>10-11-2020</c:v>
                </c:pt>
                <c:pt idx="11">
                  <c:v>10-12-2020</c:v>
                </c:pt>
                <c:pt idx="12">
                  <c:v>10-13-2020</c:v>
                </c:pt>
                <c:pt idx="13">
                  <c:v>10-14-2020</c:v>
                </c:pt>
                <c:pt idx="14">
                  <c:v>10-15-2020</c:v>
                </c:pt>
                <c:pt idx="15">
                  <c:v>10-16-2020</c:v>
                </c:pt>
                <c:pt idx="16">
                  <c:v>10-17-2020</c:v>
                </c:pt>
                <c:pt idx="17">
                  <c:v>10-18-2020</c:v>
                </c:pt>
                <c:pt idx="18">
                  <c:v>10-19-2020</c:v>
                </c:pt>
                <c:pt idx="19">
                  <c:v>10-20-2020</c:v>
                </c:pt>
                <c:pt idx="20">
                  <c:v>10-21-2020</c:v>
                </c:pt>
                <c:pt idx="21">
                  <c:v>10-22-2020</c:v>
                </c:pt>
                <c:pt idx="22">
                  <c:v>10-23-2020</c:v>
                </c:pt>
                <c:pt idx="23">
                  <c:v>10-24-2020</c:v>
                </c:pt>
                <c:pt idx="24">
                  <c:v>10-25-2020</c:v>
                </c:pt>
                <c:pt idx="25">
                  <c:v>10-26-2020</c:v>
                </c:pt>
                <c:pt idx="26">
                  <c:v>10-27-2020</c:v>
                </c:pt>
                <c:pt idx="27">
                  <c:v>10-28-2020</c:v>
                </c:pt>
                <c:pt idx="28">
                  <c:v>10-29-2020</c:v>
                </c:pt>
                <c:pt idx="29">
                  <c:v>10-30-2020</c:v>
                </c:pt>
                <c:pt idx="30">
                  <c:v>10-31-2020</c:v>
                </c:pt>
              </c:strCache>
            </c:strRef>
          </c:cat>
          <c:val>
            <c:numRef>
              <c:f>'Complaint-wise Trend'!$C$5:$C$36</c:f>
              <c:numCache>
                <c:formatCode>General</c:formatCode>
                <c:ptCount val="31"/>
                <c:pt idx="0">
                  <c:v>145</c:v>
                </c:pt>
                <c:pt idx="1">
                  <c:v>151</c:v>
                </c:pt>
                <c:pt idx="2">
                  <c:v>146</c:v>
                </c:pt>
                <c:pt idx="3">
                  <c:v>159</c:v>
                </c:pt>
                <c:pt idx="4">
                  <c:v>137</c:v>
                </c:pt>
                <c:pt idx="5">
                  <c:v>149</c:v>
                </c:pt>
                <c:pt idx="6">
                  <c:v>140</c:v>
                </c:pt>
                <c:pt idx="7">
                  <c:v>151</c:v>
                </c:pt>
                <c:pt idx="8">
                  <c:v>143</c:v>
                </c:pt>
                <c:pt idx="9">
                  <c:v>155</c:v>
                </c:pt>
                <c:pt idx="10">
                  <c:v>168</c:v>
                </c:pt>
                <c:pt idx="11">
                  <c:v>153</c:v>
                </c:pt>
                <c:pt idx="12">
                  <c:v>167</c:v>
                </c:pt>
                <c:pt idx="13">
                  <c:v>167</c:v>
                </c:pt>
                <c:pt idx="14">
                  <c:v>172</c:v>
                </c:pt>
                <c:pt idx="15">
                  <c:v>166</c:v>
                </c:pt>
                <c:pt idx="16">
                  <c:v>158</c:v>
                </c:pt>
                <c:pt idx="17">
                  <c:v>159</c:v>
                </c:pt>
                <c:pt idx="18">
                  <c:v>169</c:v>
                </c:pt>
                <c:pt idx="19">
                  <c:v>168</c:v>
                </c:pt>
                <c:pt idx="20">
                  <c:v>170</c:v>
                </c:pt>
                <c:pt idx="21">
                  <c:v>173</c:v>
                </c:pt>
                <c:pt idx="22">
                  <c:v>150</c:v>
                </c:pt>
                <c:pt idx="23">
                  <c:v>163</c:v>
                </c:pt>
                <c:pt idx="24">
                  <c:v>167</c:v>
                </c:pt>
                <c:pt idx="25">
                  <c:v>134</c:v>
                </c:pt>
                <c:pt idx="26">
                  <c:v>159</c:v>
                </c:pt>
                <c:pt idx="27">
                  <c:v>174</c:v>
                </c:pt>
                <c:pt idx="28">
                  <c:v>152</c:v>
                </c:pt>
                <c:pt idx="29">
                  <c:v>184</c:v>
                </c:pt>
              </c:numCache>
            </c:numRef>
          </c:val>
          <c:smooth val="0"/>
          <c:extLst>
            <c:ext xmlns:c16="http://schemas.microsoft.com/office/drawing/2014/chart" uri="{C3380CC4-5D6E-409C-BE32-E72D297353CC}">
              <c16:uniqueId val="{00000001-3FD2-439B-8226-AD9ADC633768}"/>
            </c:ext>
          </c:extLst>
        </c:ser>
        <c:ser>
          <c:idx val="2"/>
          <c:order val="2"/>
          <c:tx>
            <c:strRef>
              <c:f>'Complaint-wise Trend'!$D$3:$D$4</c:f>
              <c:strCache>
                <c:ptCount val="1"/>
                <c:pt idx="0">
                  <c:v>Service Outage</c:v>
                </c:pt>
              </c:strCache>
            </c:strRef>
          </c:tx>
          <c:spPr>
            <a:ln w="34925" cap="rnd">
              <a:solidFill>
                <a:schemeClr val="dk1">
                  <a:tint val="75000"/>
                </a:schemeClr>
              </a:solidFill>
              <a:round/>
            </a:ln>
            <a:effectLst>
              <a:outerShdw blurRad="50800" dist="38100" dir="5400000" rotWithShape="0">
                <a:srgbClr val="000000">
                  <a:alpha val="60000"/>
                </a:srgbClr>
              </a:outerShdw>
            </a:effectLst>
          </c:spPr>
          <c:marker>
            <c:symbol val="none"/>
          </c:marker>
          <c:cat>
            <c:strRef>
              <c:f>'Complaint-wise Trend'!$A$5:$A$36</c:f>
              <c:strCache>
                <c:ptCount val="31"/>
                <c:pt idx="0">
                  <c:v>10-01-2020</c:v>
                </c:pt>
                <c:pt idx="1">
                  <c:v>10-02-2020</c:v>
                </c:pt>
                <c:pt idx="2">
                  <c:v>10-03-2020</c:v>
                </c:pt>
                <c:pt idx="3">
                  <c:v>10-04-2020</c:v>
                </c:pt>
                <c:pt idx="4">
                  <c:v>10-05-2020</c:v>
                </c:pt>
                <c:pt idx="5">
                  <c:v>10-06-2020</c:v>
                </c:pt>
                <c:pt idx="6">
                  <c:v>10-07-2020</c:v>
                </c:pt>
                <c:pt idx="7">
                  <c:v>10-08-2020</c:v>
                </c:pt>
                <c:pt idx="8">
                  <c:v>10-09-2020</c:v>
                </c:pt>
                <c:pt idx="9">
                  <c:v>10-10-2020</c:v>
                </c:pt>
                <c:pt idx="10">
                  <c:v>10-11-2020</c:v>
                </c:pt>
                <c:pt idx="11">
                  <c:v>10-12-2020</c:v>
                </c:pt>
                <c:pt idx="12">
                  <c:v>10-13-2020</c:v>
                </c:pt>
                <c:pt idx="13">
                  <c:v>10-14-2020</c:v>
                </c:pt>
                <c:pt idx="14">
                  <c:v>10-15-2020</c:v>
                </c:pt>
                <c:pt idx="15">
                  <c:v>10-16-2020</c:v>
                </c:pt>
                <c:pt idx="16">
                  <c:v>10-17-2020</c:v>
                </c:pt>
                <c:pt idx="17">
                  <c:v>10-18-2020</c:v>
                </c:pt>
                <c:pt idx="18">
                  <c:v>10-19-2020</c:v>
                </c:pt>
                <c:pt idx="19">
                  <c:v>10-20-2020</c:v>
                </c:pt>
                <c:pt idx="20">
                  <c:v>10-21-2020</c:v>
                </c:pt>
                <c:pt idx="21">
                  <c:v>10-22-2020</c:v>
                </c:pt>
                <c:pt idx="22">
                  <c:v>10-23-2020</c:v>
                </c:pt>
                <c:pt idx="23">
                  <c:v>10-24-2020</c:v>
                </c:pt>
                <c:pt idx="24">
                  <c:v>10-25-2020</c:v>
                </c:pt>
                <c:pt idx="25">
                  <c:v>10-26-2020</c:v>
                </c:pt>
                <c:pt idx="26">
                  <c:v>10-27-2020</c:v>
                </c:pt>
                <c:pt idx="27">
                  <c:v>10-28-2020</c:v>
                </c:pt>
                <c:pt idx="28">
                  <c:v>10-29-2020</c:v>
                </c:pt>
                <c:pt idx="29">
                  <c:v>10-30-2020</c:v>
                </c:pt>
                <c:pt idx="30">
                  <c:v>10-31-2020</c:v>
                </c:pt>
              </c:strCache>
            </c:strRef>
          </c:cat>
          <c:val>
            <c:numRef>
              <c:f>'Complaint-wise Trend'!$D$5:$D$36</c:f>
              <c:numCache>
                <c:formatCode>General</c:formatCode>
                <c:ptCount val="31"/>
                <c:pt idx="0">
                  <c:v>169</c:v>
                </c:pt>
                <c:pt idx="1">
                  <c:v>150</c:v>
                </c:pt>
                <c:pt idx="2">
                  <c:v>162</c:v>
                </c:pt>
                <c:pt idx="3">
                  <c:v>145</c:v>
                </c:pt>
                <c:pt idx="4">
                  <c:v>178</c:v>
                </c:pt>
                <c:pt idx="5">
                  <c:v>159</c:v>
                </c:pt>
                <c:pt idx="6">
                  <c:v>151</c:v>
                </c:pt>
                <c:pt idx="7">
                  <c:v>154</c:v>
                </c:pt>
                <c:pt idx="8">
                  <c:v>176</c:v>
                </c:pt>
                <c:pt idx="9">
                  <c:v>137</c:v>
                </c:pt>
                <c:pt idx="10">
                  <c:v>151</c:v>
                </c:pt>
                <c:pt idx="11">
                  <c:v>153</c:v>
                </c:pt>
                <c:pt idx="12">
                  <c:v>155</c:v>
                </c:pt>
                <c:pt idx="13">
                  <c:v>146</c:v>
                </c:pt>
                <c:pt idx="14">
                  <c:v>153</c:v>
                </c:pt>
                <c:pt idx="15">
                  <c:v>178</c:v>
                </c:pt>
                <c:pt idx="16">
                  <c:v>158</c:v>
                </c:pt>
                <c:pt idx="17">
                  <c:v>164</c:v>
                </c:pt>
                <c:pt idx="18">
                  <c:v>138</c:v>
                </c:pt>
                <c:pt idx="19">
                  <c:v>140</c:v>
                </c:pt>
                <c:pt idx="20">
                  <c:v>166</c:v>
                </c:pt>
                <c:pt idx="21">
                  <c:v>151</c:v>
                </c:pt>
                <c:pt idx="22">
                  <c:v>168</c:v>
                </c:pt>
                <c:pt idx="23">
                  <c:v>154</c:v>
                </c:pt>
                <c:pt idx="24">
                  <c:v>159</c:v>
                </c:pt>
                <c:pt idx="25">
                  <c:v>166</c:v>
                </c:pt>
                <c:pt idx="26">
                  <c:v>155</c:v>
                </c:pt>
                <c:pt idx="27">
                  <c:v>178</c:v>
                </c:pt>
                <c:pt idx="28">
                  <c:v>162</c:v>
                </c:pt>
                <c:pt idx="29">
                  <c:v>154</c:v>
                </c:pt>
              </c:numCache>
            </c:numRef>
          </c:val>
          <c:smooth val="0"/>
          <c:extLst>
            <c:ext xmlns:c16="http://schemas.microsoft.com/office/drawing/2014/chart" uri="{C3380CC4-5D6E-409C-BE32-E72D297353CC}">
              <c16:uniqueId val="{00000002-3FD2-439B-8226-AD9ADC633768}"/>
            </c:ext>
          </c:extLst>
        </c:ser>
        <c:dLbls>
          <c:showLegendKey val="0"/>
          <c:showVal val="0"/>
          <c:showCatName val="0"/>
          <c:showSerName val="0"/>
          <c:showPercent val="0"/>
          <c:showBubbleSize val="0"/>
        </c:dLbls>
        <c:smooth val="0"/>
        <c:axId val="564674896"/>
        <c:axId val="564283728"/>
      </c:lineChart>
      <c:catAx>
        <c:axId val="56467489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4283728"/>
        <c:crosses val="autoZero"/>
        <c:auto val="1"/>
        <c:lblAlgn val="ctr"/>
        <c:lblOffset val="100"/>
        <c:noMultiLvlLbl val="0"/>
      </c:catAx>
      <c:valAx>
        <c:axId val="5642837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4674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charts.xlsx]Complaint-wise Trend!PivotTable13</c:name>
    <c:fmtId val="22"/>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400"/>
              <a:t>Complaint-wise Trend</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2"/>
          </a:solidFill>
          <a:ln w="22225" cap="rnd">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2"/>
          </a:solidFill>
          <a:ln w="22225" cap="rnd">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2"/>
          </a:solidFill>
          <a:ln w="22225" cap="rnd">
            <a:solidFill>
              <a:schemeClr val="accent2"/>
            </a:solidFill>
            <a:round/>
          </a:ln>
          <a:effectLst/>
        </c:spPr>
        <c:marker>
          <c:symbol val="triangle"/>
          <c:size val="6"/>
          <c:spPr>
            <a:solidFill>
              <a:schemeClr val="accent6"/>
            </a:solidFill>
            <a:ln w="9525">
              <a:solidFill>
                <a:schemeClr val="accent6"/>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solidFill>
          <a:ln w="22225" cap="rnd">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2"/>
          </a:solidFill>
          <a:ln w="22225" cap="rnd">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2"/>
          </a:solidFill>
          <a:ln w="22225" cap="rnd">
            <a:solidFill>
              <a:schemeClr val="accent2"/>
            </a:solidFill>
            <a:round/>
          </a:ln>
          <a:effectLst/>
        </c:spPr>
        <c:marker>
          <c:symbol val="triangle"/>
          <c:size val="6"/>
          <c:spPr>
            <a:solidFill>
              <a:schemeClr val="accent6"/>
            </a:solidFill>
            <a:ln w="9525">
              <a:solidFill>
                <a:schemeClr val="accent6"/>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2"/>
          </a:solidFill>
          <a:ln w="22225" cap="rnd">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2"/>
          </a:solidFill>
          <a:ln w="22225" cap="rnd">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2"/>
          </a:solidFill>
          <a:ln w="22225" cap="rnd">
            <a:solidFill>
              <a:schemeClr val="accent2"/>
            </a:solidFill>
            <a:round/>
          </a:ln>
          <a:effectLst/>
        </c:spPr>
        <c:marker>
          <c:symbol val="triangle"/>
          <c:size val="6"/>
          <c:spPr>
            <a:solidFill>
              <a:schemeClr val="accent6"/>
            </a:solidFill>
            <a:ln w="9525">
              <a:solidFill>
                <a:schemeClr val="accent6"/>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1428377654343598E-2"/>
          <c:y val="0.22382470119521916"/>
          <c:w val="0.73114624237861736"/>
          <c:h val="0.55046397088810117"/>
        </c:manualLayout>
      </c:layout>
      <c:lineChart>
        <c:grouping val="standard"/>
        <c:varyColors val="0"/>
        <c:ser>
          <c:idx val="0"/>
          <c:order val="0"/>
          <c:tx>
            <c:strRef>
              <c:f>'Complaint-wise Trend'!$B$3:$B$4</c:f>
              <c:strCache>
                <c:ptCount val="1"/>
                <c:pt idx="0">
                  <c:v>Billing Question</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strRef>
              <c:f>'Complaint-wise Trend'!$A$5:$A$36</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'Complaint-wise Trend'!$B$5:$B$36</c:f>
              <c:numCache>
                <c:formatCode>General</c:formatCode>
                <c:ptCount val="31"/>
                <c:pt idx="0">
                  <c:v>774</c:v>
                </c:pt>
                <c:pt idx="1">
                  <c:v>782</c:v>
                </c:pt>
                <c:pt idx="2">
                  <c:v>791</c:v>
                </c:pt>
                <c:pt idx="3">
                  <c:v>742</c:v>
                </c:pt>
                <c:pt idx="4">
                  <c:v>772</c:v>
                </c:pt>
                <c:pt idx="5">
                  <c:v>791</c:v>
                </c:pt>
                <c:pt idx="6">
                  <c:v>759</c:v>
                </c:pt>
                <c:pt idx="7">
                  <c:v>726</c:v>
                </c:pt>
                <c:pt idx="8">
                  <c:v>818</c:v>
                </c:pt>
                <c:pt idx="9">
                  <c:v>779</c:v>
                </c:pt>
                <c:pt idx="10">
                  <c:v>750</c:v>
                </c:pt>
                <c:pt idx="11">
                  <c:v>779</c:v>
                </c:pt>
                <c:pt idx="12">
                  <c:v>757</c:v>
                </c:pt>
                <c:pt idx="13">
                  <c:v>812</c:v>
                </c:pt>
                <c:pt idx="14">
                  <c:v>774</c:v>
                </c:pt>
                <c:pt idx="15">
                  <c:v>817</c:v>
                </c:pt>
                <c:pt idx="16">
                  <c:v>783</c:v>
                </c:pt>
                <c:pt idx="17">
                  <c:v>800</c:v>
                </c:pt>
                <c:pt idx="18">
                  <c:v>777</c:v>
                </c:pt>
                <c:pt idx="19">
                  <c:v>782</c:v>
                </c:pt>
                <c:pt idx="20">
                  <c:v>836</c:v>
                </c:pt>
                <c:pt idx="21">
                  <c:v>822</c:v>
                </c:pt>
                <c:pt idx="22">
                  <c:v>792</c:v>
                </c:pt>
                <c:pt idx="23">
                  <c:v>770</c:v>
                </c:pt>
                <c:pt idx="24">
                  <c:v>751</c:v>
                </c:pt>
                <c:pt idx="25">
                  <c:v>771</c:v>
                </c:pt>
                <c:pt idx="26">
                  <c:v>787</c:v>
                </c:pt>
                <c:pt idx="27">
                  <c:v>786</c:v>
                </c:pt>
                <c:pt idx="28">
                  <c:v>762</c:v>
                </c:pt>
                <c:pt idx="29">
                  <c:v>819</c:v>
                </c:pt>
                <c:pt idx="30">
                  <c:v>1</c:v>
                </c:pt>
              </c:numCache>
            </c:numRef>
          </c:val>
          <c:smooth val="0"/>
          <c:extLst>
            <c:ext xmlns:c16="http://schemas.microsoft.com/office/drawing/2014/chart" uri="{C3380CC4-5D6E-409C-BE32-E72D297353CC}">
              <c16:uniqueId val="{00000000-7AE3-4F38-85B4-4584D0E96D04}"/>
            </c:ext>
          </c:extLst>
        </c:ser>
        <c:ser>
          <c:idx val="1"/>
          <c:order val="1"/>
          <c:tx>
            <c:strRef>
              <c:f>'Complaint-wise Trend'!$C$3:$C$4</c:f>
              <c:strCache>
                <c:ptCount val="1"/>
                <c:pt idx="0">
                  <c:v>Payments</c:v>
                </c:pt>
              </c:strCache>
            </c:strRef>
          </c:tx>
          <c:spPr>
            <a:ln w="22225" cap="rnd">
              <a:solidFill>
                <a:schemeClr val="accent4"/>
              </a:solidFill>
              <a:round/>
            </a:ln>
            <a:effectLst/>
          </c:spPr>
          <c:marker>
            <c:symbol val="square"/>
            <c:size val="6"/>
            <c:spPr>
              <a:solidFill>
                <a:schemeClr val="accent4"/>
              </a:solidFill>
              <a:ln w="9525">
                <a:solidFill>
                  <a:schemeClr val="accent4"/>
                </a:solidFill>
                <a:round/>
              </a:ln>
              <a:effectLst/>
            </c:spPr>
          </c:marker>
          <c:cat>
            <c:strRef>
              <c:f>'Complaint-wise Trend'!$A$5:$A$36</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'Complaint-wise Trend'!$C$5:$C$36</c:f>
              <c:numCache>
                <c:formatCode>General</c:formatCode>
                <c:ptCount val="31"/>
                <c:pt idx="0">
                  <c:v>153</c:v>
                </c:pt>
                <c:pt idx="1">
                  <c:v>155</c:v>
                </c:pt>
                <c:pt idx="2">
                  <c:v>165</c:v>
                </c:pt>
                <c:pt idx="3">
                  <c:v>151</c:v>
                </c:pt>
                <c:pt idx="4">
                  <c:v>141</c:v>
                </c:pt>
                <c:pt idx="5">
                  <c:v>213</c:v>
                </c:pt>
                <c:pt idx="6">
                  <c:v>149</c:v>
                </c:pt>
                <c:pt idx="7">
                  <c:v>177</c:v>
                </c:pt>
                <c:pt idx="8">
                  <c:v>139</c:v>
                </c:pt>
                <c:pt idx="9">
                  <c:v>155</c:v>
                </c:pt>
                <c:pt idx="10">
                  <c:v>154</c:v>
                </c:pt>
                <c:pt idx="11">
                  <c:v>154</c:v>
                </c:pt>
                <c:pt idx="12">
                  <c:v>184</c:v>
                </c:pt>
                <c:pt idx="13">
                  <c:v>138</c:v>
                </c:pt>
                <c:pt idx="14">
                  <c:v>152</c:v>
                </c:pt>
                <c:pt idx="15">
                  <c:v>138</c:v>
                </c:pt>
                <c:pt idx="16">
                  <c:v>185</c:v>
                </c:pt>
                <c:pt idx="17">
                  <c:v>144</c:v>
                </c:pt>
                <c:pt idx="18">
                  <c:v>167</c:v>
                </c:pt>
                <c:pt idx="19">
                  <c:v>141</c:v>
                </c:pt>
                <c:pt idx="20">
                  <c:v>162</c:v>
                </c:pt>
                <c:pt idx="21">
                  <c:v>169</c:v>
                </c:pt>
                <c:pt idx="22">
                  <c:v>165</c:v>
                </c:pt>
                <c:pt idx="23">
                  <c:v>165</c:v>
                </c:pt>
                <c:pt idx="24">
                  <c:v>164</c:v>
                </c:pt>
                <c:pt idx="25">
                  <c:v>148</c:v>
                </c:pt>
                <c:pt idx="26">
                  <c:v>156</c:v>
                </c:pt>
                <c:pt idx="27">
                  <c:v>168</c:v>
                </c:pt>
                <c:pt idx="28">
                  <c:v>155</c:v>
                </c:pt>
                <c:pt idx="29">
                  <c:v>142</c:v>
                </c:pt>
              </c:numCache>
            </c:numRef>
          </c:val>
          <c:smooth val="0"/>
          <c:extLst>
            <c:ext xmlns:c16="http://schemas.microsoft.com/office/drawing/2014/chart" uri="{C3380CC4-5D6E-409C-BE32-E72D297353CC}">
              <c16:uniqueId val="{00000001-7AE3-4F38-85B4-4584D0E96D04}"/>
            </c:ext>
          </c:extLst>
        </c:ser>
        <c:ser>
          <c:idx val="2"/>
          <c:order val="2"/>
          <c:tx>
            <c:strRef>
              <c:f>'Complaint-wise Trend'!$D$3:$D$4</c:f>
              <c:strCache>
                <c:ptCount val="1"/>
                <c:pt idx="0">
                  <c:v>Service Outage</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cat>
            <c:strRef>
              <c:f>'Complaint-wise Trend'!$A$5:$A$36</c:f>
              <c:strCach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'Complaint-wise Trend'!$D$5:$D$36</c:f>
              <c:numCache>
                <c:formatCode>General</c:formatCode>
                <c:ptCount val="31"/>
                <c:pt idx="0">
                  <c:v>162</c:v>
                </c:pt>
                <c:pt idx="1">
                  <c:v>147</c:v>
                </c:pt>
                <c:pt idx="2">
                  <c:v>133</c:v>
                </c:pt>
                <c:pt idx="3">
                  <c:v>156</c:v>
                </c:pt>
                <c:pt idx="4">
                  <c:v>177</c:v>
                </c:pt>
                <c:pt idx="5">
                  <c:v>148</c:v>
                </c:pt>
                <c:pt idx="6">
                  <c:v>137</c:v>
                </c:pt>
                <c:pt idx="7">
                  <c:v>164</c:v>
                </c:pt>
                <c:pt idx="8">
                  <c:v>166</c:v>
                </c:pt>
                <c:pt idx="9">
                  <c:v>158</c:v>
                </c:pt>
                <c:pt idx="10">
                  <c:v>183</c:v>
                </c:pt>
                <c:pt idx="11">
                  <c:v>155</c:v>
                </c:pt>
                <c:pt idx="12">
                  <c:v>176</c:v>
                </c:pt>
                <c:pt idx="13">
                  <c:v>140</c:v>
                </c:pt>
                <c:pt idx="14">
                  <c:v>179</c:v>
                </c:pt>
                <c:pt idx="15">
                  <c:v>177</c:v>
                </c:pt>
                <c:pt idx="16">
                  <c:v>155</c:v>
                </c:pt>
                <c:pt idx="17">
                  <c:v>153</c:v>
                </c:pt>
                <c:pt idx="18">
                  <c:v>158</c:v>
                </c:pt>
                <c:pt idx="19">
                  <c:v>154</c:v>
                </c:pt>
                <c:pt idx="20">
                  <c:v>172</c:v>
                </c:pt>
                <c:pt idx="21">
                  <c:v>176</c:v>
                </c:pt>
                <c:pt idx="22">
                  <c:v>154</c:v>
                </c:pt>
                <c:pt idx="23">
                  <c:v>163</c:v>
                </c:pt>
                <c:pt idx="24">
                  <c:v>148</c:v>
                </c:pt>
                <c:pt idx="25">
                  <c:v>135</c:v>
                </c:pt>
                <c:pt idx="26">
                  <c:v>119</c:v>
                </c:pt>
                <c:pt idx="27">
                  <c:v>190</c:v>
                </c:pt>
                <c:pt idx="28">
                  <c:v>136</c:v>
                </c:pt>
                <c:pt idx="29">
                  <c:v>159</c:v>
                </c:pt>
              </c:numCache>
            </c:numRef>
          </c:val>
          <c:smooth val="0"/>
          <c:extLst>
            <c:ext xmlns:c16="http://schemas.microsoft.com/office/drawing/2014/chart" uri="{C3380CC4-5D6E-409C-BE32-E72D297353CC}">
              <c16:uniqueId val="{00000002-7AE3-4F38-85B4-4584D0E96D04}"/>
            </c:ext>
          </c:extLst>
        </c:ser>
        <c:dLbls>
          <c:showLegendKey val="0"/>
          <c:showVal val="0"/>
          <c:showCatName val="0"/>
          <c:showSerName val="0"/>
          <c:showPercent val="0"/>
          <c:showBubbleSize val="0"/>
        </c:dLbls>
        <c:marker val="1"/>
        <c:smooth val="0"/>
        <c:axId val="564674896"/>
        <c:axId val="564283728"/>
      </c:lineChart>
      <c:catAx>
        <c:axId val="56467489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Days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64283728"/>
        <c:crosses val="autoZero"/>
        <c:auto val="1"/>
        <c:lblAlgn val="ctr"/>
        <c:lblOffset val="100"/>
        <c:noMultiLvlLbl val="0"/>
      </c:catAx>
      <c:valAx>
        <c:axId val="5642837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Complaints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4674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dbl" algn="ctr">
      <a:solidFill>
        <a:schemeClr val="tx1">
          <a:lumMod val="15000"/>
          <a:lumOff val="85000"/>
        </a:schemeClr>
      </a:solidFill>
      <a:prstDash val="sysDot"/>
      <a:beve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charts.xlsx]Customer Sentiment!PivotTable2</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effectLst>
                  <a:glow rad="139700">
                    <a:schemeClr val="accent3">
                      <a:satMod val="175000"/>
                      <a:alpha val="40000"/>
                    </a:schemeClr>
                  </a:glow>
                  <a:innerShdw blurRad="63500" dist="50800" dir="13500000">
                    <a:prstClr val="black">
                      <a:alpha val="50000"/>
                    </a:prstClr>
                  </a:innerShdw>
                </a:effectLst>
                <a:latin typeface="+mn-lt"/>
                <a:ea typeface="+mn-ea"/>
                <a:cs typeface="+mn-cs"/>
              </a:defRPr>
            </a:pPr>
            <a:r>
              <a:rPr lang="en-US" sz="1200">
                <a:effectLst>
                  <a:glow rad="139700">
                    <a:schemeClr val="accent3">
                      <a:satMod val="175000"/>
                      <a:alpha val="40000"/>
                    </a:schemeClr>
                  </a:glow>
                  <a:innerShdw blurRad="63500" dist="50800" dir="13500000">
                    <a:prstClr val="black">
                      <a:alpha val="50000"/>
                    </a:prstClr>
                  </a:innerShdw>
                </a:effectLst>
              </a:rPr>
              <a:t>Customer Sentiment</a:t>
            </a:r>
          </a:p>
        </c:rich>
      </c:tx>
      <c:layout>
        <c:manualLayout>
          <c:xMode val="edge"/>
          <c:yMode val="edge"/>
          <c:x val="0.29032409771304185"/>
          <c:y val="2.35294117647058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effectLst>
                <a:glow rad="139700">
                  <a:schemeClr val="accent3">
                    <a:satMod val="175000"/>
                    <a:alpha val="40000"/>
                  </a:schemeClr>
                </a:glow>
                <a:innerShdw blurRad="63500" dist="50800" dir="13500000">
                  <a:prstClr val="black">
                    <a:alpha val="50000"/>
                  </a:prstClr>
                </a:inn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'Customer Sentiment'!$B$3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'Customer Sentiment'!$A$4:$A$10</c:f>
              <c:strCache>
                <c:ptCount val="6"/>
                <c:pt idx="0">
                  <c:v>Negative</c:v>
                </c:pt>
                <c:pt idx="1">
                  <c:v>Neutral</c:v>
                </c:pt>
                <c:pt idx="2">
                  <c:v>Positive</c:v>
                </c:pt>
                <c:pt idx="3">
                  <c:v>Very Negative</c:v>
                </c:pt>
                <c:pt idx="4">
                  <c:v>Very Positive</c:v>
                </c:pt>
                <c:pt idx="5">
                  <c:v>(blank)</c:v>
                </c:pt>
              </c:strCache>
            </c:strRef>
          </c:cat>
          <c:val>
            <c:numRef>
              <c:f>'Customer Sentiment'!$B$4:$B$10</c:f>
              <c:numCache>
                <c:formatCode>General</c:formatCode>
                <c:ptCount val="6"/>
                <c:pt idx="0">
                  <c:v>11063</c:v>
                </c:pt>
                <c:pt idx="1">
                  <c:v>8754</c:v>
                </c:pt>
                <c:pt idx="2">
                  <c:v>3928</c:v>
                </c:pt>
                <c:pt idx="3">
                  <c:v>6026</c:v>
                </c:pt>
                <c:pt idx="4">
                  <c:v>3170</c:v>
                </c:pt>
              </c:numCache>
            </c:numRef>
          </c:val>
          <c:extLst>
            <c:ext xmlns:c16="http://schemas.microsoft.com/office/drawing/2014/chart" uri="{C3380CC4-5D6E-409C-BE32-E72D297353CC}">
              <c16:uniqueId val="{00000000-9061-41B5-BD9E-9F1BAF691160}"/>
            </c:ext>
          </c:extLst>
        </c:ser>
        <c:dLbls>
          <c:dLblPos val="outEnd"/>
          <c:showLegendKey val="0"/>
          <c:showVal val="1"/>
          <c:showCatName val="0"/>
          <c:showSerName val="0"/>
          <c:showPercent val="0"/>
          <c:showBubbleSize val="0"/>
        </c:dLbls>
        <c:gapWidth val="182"/>
        <c:axId val="105434608"/>
        <c:axId val="595873648"/>
      </c:barChart>
      <c:catAx>
        <c:axId val="10543460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Sentiments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873648"/>
        <c:crosses val="autoZero"/>
        <c:auto val="1"/>
        <c:lblAlgn val="ctr"/>
        <c:lblOffset val="100"/>
        <c:noMultiLvlLbl val="0"/>
      </c:catAx>
      <c:valAx>
        <c:axId val="595873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Sum</a:t>
                </a:r>
                <a:r>
                  <a:rPr lang="en-US" baseline="0"/>
                  <a:t> of Sentiments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34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a:scene3d>
      <a:camera prst="orthographicFront"/>
      <a:lightRig rig="threePt" dir="t"/>
    </a:scene3d>
    <a:sp3d>
      <a:bevel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charts.xlsx]Root Cause!PivotTable3</c:name>
    <c:fmtId val="12"/>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sz="1400"/>
              <a:t>Root</a:t>
            </a:r>
            <a:r>
              <a:rPr lang="en-US" sz="1400" baseline="0"/>
              <a:t> Cause</a:t>
            </a:r>
            <a:endParaRPr lang="en-US" sz="140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dLbl>
          <c:idx val="0"/>
          <c:layout>
            <c:manualLayout>
              <c:x val="-0.18572536741512652"/>
              <c:y val="-0.12895286279260348"/>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dLbl>
          <c:idx val="0"/>
          <c:layout>
            <c:manualLayout>
              <c:x val="0.11034019486436598"/>
              <c:y val="0.1529853564684505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outerShdw blurRad="317500" algn="ctr" rotWithShape="0">
              <a:prstClr val="black">
                <a:alpha val="25000"/>
              </a:prstClr>
            </a:outerShdw>
          </a:effectLst>
        </c:spPr>
        <c:dLbl>
          <c:idx val="0"/>
          <c:layout>
            <c:manualLayout>
              <c:x val="0.16849505829575456"/>
              <c:y val="3.967007517725434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317500" algn="ctr" rotWithShape="0">
              <a:prstClr val="black">
                <a:alpha val="25000"/>
              </a:prstClr>
            </a:outerShdw>
          </a:effectLst>
        </c:spPr>
        <c:dLbl>
          <c:idx val="0"/>
          <c:layout>
            <c:manualLayout>
              <c:x val="-0.18572536741512652"/>
              <c:y val="-0.12895286279260348"/>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dLbl>
          <c:idx val="0"/>
          <c:layout>
            <c:manualLayout>
              <c:x val="0.16849505829575456"/>
              <c:y val="3.967007517725434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317500" algn="ctr" rotWithShape="0">
              <a:prstClr val="black">
                <a:alpha val="25000"/>
              </a:prstClr>
            </a:outerShdw>
          </a:effectLst>
        </c:spPr>
        <c:dLbl>
          <c:idx val="0"/>
          <c:layout>
            <c:manualLayout>
              <c:x val="0.11034019486436598"/>
              <c:y val="0.1529853564684505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317500" algn="ctr" rotWithShape="0">
              <a:prstClr val="black">
                <a:alpha val="25000"/>
              </a:prstClr>
            </a:outerShdw>
          </a:effectLst>
        </c:spPr>
        <c:dLbl>
          <c:idx val="0"/>
          <c:layout>
            <c:manualLayout>
              <c:x val="-0.1294484780311552"/>
              <c:y val="-0.1859331045157817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
      </c:pivotFmt>
      <c:pivotFmt>
        <c:idx val="11"/>
        <c:spPr>
          <a:solidFill>
            <a:schemeClr val="accent1"/>
          </a:solidFill>
          <a:ln>
            <a:noFill/>
          </a:ln>
          <a:effectLst>
            <a:outerShdw blurRad="317500" algn="ctr" rotWithShape="0">
              <a:prstClr val="black">
                <a:alpha val="25000"/>
              </a:prstClr>
            </a:outerShdw>
          </a:effectLst>
        </c:spPr>
        <c:dLbl>
          <c:idx val="0"/>
          <c:layout>
            <c:manualLayout>
              <c:x val="5.839213280158162E-2"/>
              <c:y val="-0.14245014245014245"/>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EA869588-F03B-4DCA-AD0A-8765D1860421}" type="VALUE">
                  <a:rPr lang="en-US">
                    <a:solidFill>
                      <a:schemeClr val="tx1"/>
                    </a:solidFill>
                  </a:rPr>
                  <a:pPr>
                    <a:defRPr sz="900" b="1" i="0" u="none" strike="noStrike" kern="1200" baseline="0">
                      <a:solidFill>
                        <a:schemeClr val="lt1"/>
                      </a:solidFill>
                      <a:latin typeface="+mn-lt"/>
                      <a:ea typeface="+mn-ea"/>
                      <a:cs typeface="+mn-cs"/>
                    </a:defRPr>
                  </a:pPr>
                  <a:t>[VALUE]</a:t>
                </a:fld>
                <a:r>
                  <a:rPr lang="en-US" baseline="0">
                    <a:solidFill>
                      <a:schemeClr val="tx1"/>
                    </a:solidFill>
                  </a:rPr>
                  <a:t>, </a:t>
                </a:r>
                <a:fld id="{2E85E56A-95F3-41D9-8C45-1367B70420C3}" type="PERCENTAGE">
                  <a:rPr lang="en-US" baseline="0">
                    <a:solidFill>
                      <a:schemeClr val="tx1"/>
                    </a:solidFill>
                  </a:rPr>
                  <a:pPr>
                    <a:defRPr sz="900" b="1" i="0" u="none" strike="noStrike" kern="1200" baseline="0">
                      <a:solidFill>
                        <a:schemeClr val="lt1"/>
                      </a:solidFill>
                      <a:latin typeface="+mn-lt"/>
                      <a:ea typeface="+mn-ea"/>
                      <a:cs typeface="+mn-cs"/>
                    </a:defRPr>
                  </a:pPr>
                  <a:t>[PERCENTAGE]</a:t>
                </a:fld>
                <a:endParaRPr lang="en-US" baseline="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317500" algn="ctr" rotWithShape="0">
              <a:prstClr val="black">
                <a:alpha val="25000"/>
              </a:prstClr>
            </a:outerShdw>
          </a:effectLst>
        </c:spPr>
        <c:dLbl>
          <c:idx val="0"/>
          <c:layout>
            <c:manualLayout>
              <c:x val="-0.1294484780311552"/>
              <c:y val="-0.1859331045157817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317500" algn="ctr" rotWithShape="0">
              <a:prstClr val="black">
                <a:alpha val="25000"/>
              </a:prstClr>
            </a:outerShdw>
          </a:effectLst>
        </c:spPr>
      </c:pivotFmt>
      <c:pivotFmt>
        <c:idx val="15"/>
        <c:spPr>
          <a:solidFill>
            <a:schemeClr val="accent1"/>
          </a:solidFill>
          <a:ln>
            <a:noFill/>
          </a:ln>
          <a:effectLst>
            <a:outerShdw blurRad="317500" algn="ctr" rotWithShape="0">
              <a:prstClr val="black">
                <a:alpha val="25000"/>
              </a:prstClr>
            </a:outerShdw>
          </a:effectLst>
        </c:spPr>
        <c:dLbl>
          <c:idx val="0"/>
          <c:layout>
            <c:manualLayout>
              <c:x val="5.839213280158162E-2"/>
              <c:y val="-0.14245014245014245"/>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EA869588-F03B-4DCA-AD0A-8765D1860421}" type="VALUE">
                  <a:rPr lang="en-US">
                    <a:solidFill>
                      <a:schemeClr val="tx1"/>
                    </a:solidFill>
                  </a:rPr>
                  <a:pPr>
                    <a:defRPr sz="900" b="1" i="0" u="none" strike="noStrike" kern="1200" baseline="0">
                      <a:solidFill>
                        <a:schemeClr val="lt1"/>
                      </a:solidFill>
                      <a:latin typeface="+mn-lt"/>
                      <a:ea typeface="+mn-ea"/>
                      <a:cs typeface="+mn-cs"/>
                    </a:defRPr>
                  </a:pPr>
                  <a:t>[VALUE]</a:t>
                </a:fld>
                <a:r>
                  <a:rPr lang="en-US" baseline="0">
                    <a:solidFill>
                      <a:schemeClr val="tx1"/>
                    </a:solidFill>
                  </a:rPr>
                  <a:t>, </a:t>
                </a:r>
                <a:fld id="{2E85E56A-95F3-41D9-8C45-1367B70420C3}" type="PERCENTAGE">
                  <a:rPr lang="en-US" baseline="0">
                    <a:solidFill>
                      <a:schemeClr val="tx1"/>
                    </a:solidFill>
                  </a:rPr>
                  <a:pPr>
                    <a:defRPr sz="900" b="1" i="0" u="none" strike="noStrike" kern="1200" baseline="0">
                      <a:solidFill>
                        <a:schemeClr val="lt1"/>
                      </a:solidFill>
                      <a:latin typeface="+mn-lt"/>
                      <a:ea typeface="+mn-ea"/>
                      <a:cs typeface="+mn-cs"/>
                    </a:defRPr>
                  </a:pPr>
                  <a:t>[PERCENTAGE]</a:t>
                </a:fld>
                <a:endParaRPr lang="en-US" baseline="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a:outerShdw blurRad="317500" algn="ctr" rotWithShape="0">
              <a:prstClr val="black">
                <a:alpha val="25000"/>
              </a:prstClr>
            </a:outerShdw>
          </a:effectLst>
        </c:spPr>
      </c:pivotFmt>
      <c:pivotFmt>
        <c:idx val="17"/>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317500" algn="ctr" rotWithShape="0">
              <a:prstClr val="black">
                <a:alpha val="25000"/>
              </a:prstClr>
            </a:outerShdw>
          </a:effectLst>
        </c:spPr>
        <c:dLbl>
          <c:idx val="0"/>
          <c:layout>
            <c:manualLayout>
              <c:x val="-0.1294484780311552"/>
              <c:y val="-0.1859331045157817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317500" algn="ctr" rotWithShape="0">
              <a:prstClr val="black">
                <a:alpha val="25000"/>
              </a:prstClr>
            </a:outerShdw>
          </a:effectLst>
        </c:spPr>
      </c:pivotFmt>
      <c:pivotFmt>
        <c:idx val="20"/>
        <c:spPr>
          <a:solidFill>
            <a:schemeClr val="accent1"/>
          </a:solidFill>
          <a:ln>
            <a:noFill/>
          </a:ln>
          <a:effectLst>
            <a:outerShdw blurRad="317500" algn="ctr" rotWithShape="0">
              <a:prstClr val="black">
                <a:alpha val="25000"/>
              </a:prstClr>
            </a:outerShdw>
          </a:effectLst>
        </c:spPr>
        <c:dLbl>
          <c:idx val="0"/>
          <c:layout>
            <c:manualLayout>
              <c:x val="5.839213280158162E-2"/>
              <c:y val="-0.14245014245014245"/>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EA869588-F03B-4DCA-AD0A-8765D1860421}" type="VALUE">
                  <a:rPr lang="en-US">
                    <a:solidFill>
                      <a:schemeClr val="tx1"/>
                    </a:solidFill>
                  </a:rPr>
                  <a:pPr>
                    <a:defRPr sz="900" b="1" i="0" u="none" strike="noStrike" kern="1200" baseline="0">
                      <a:solidFill>
                        <a:schemeClr val="lt1"/>
                      </a:solidFill>
                      <a:latin typeface="+mn-lt"/>
                      <a:ea typeface="+mn-ea"/>
                      <a:cs typeface="+mn-cs"/>
                    </a:defRPr>
                  </a:pPr>
                  <a:t>[VALUE]</a:t>
                </a:fld>
                <a:r>
                  <a:rPr lang="en-US" baseline="0">
                    <a:solidFill>
                      <a:schemeClr val="tx1"/>
                    </a:solidFill>
                  </a:rPr>
                  <a:t>, </a:t>
                </a:r>
                <a:fld id="{2E85E56A-95F3-41D9-8C45-1367B70420C3}" type="PERCENTAGE">
                  <a:rPr lang="en-US" baseline="0">
                    <a:solidFill>
                      <a:schemeClr val="tx1"/>
                    </a:solidFill>
                  </a:rPr>
                  <a:pPr>
                    <a:defRPr sz="900" b="1" i="0" u="none" strike="noStrike" kern="1200" baseline="0">
                      <a:solidFill>
                        <a:schemeClr val="lt1"/>
                      </a:solidFill>
                      <a:latin typeface="+mn-lt"/>
                      <a:ea typeface="+mn-ea"/>
                      <a:cs typeface="+mn-cs"/>
                    </a:defRPr>
                  </a:pPr>
                  <a:t>[PERCENTAGE]</a:t>
                </a:fld>
                <a:endParaRPr lang="en-US" baseline="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Lst>
        </c:dLbl>
      </c:pivotFmt>
      <c:pivotFmt>
        <c:idx val="21"/>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'Root Cause'!$B$3</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1A9-49CD-A143-C587D8ABFFE9}"/>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1A9-49CD-A143-C587D8ABFFE9}"/>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1A9-49CD-A143-C587D8ABFFE9}"/>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61A9-49CD-A143-C587D8ABFFE9}"/>
              </c:ext>
            </c:extLst>
          </c:dPt>
          <c:dLbls>
            <c:dLbl>
              <c:idx val="0"/>
              <c:layout>
                <c:manualLayout>
                  <c:x val="-0.1294484780311552"/>
                  <c:y val="-0.18593310451578179"/>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1A9-49CD-A143-C587D8ABFFE9}"/>
                </c:ext>
              </c:extLst>
            </c:dLbl>
            <c:dLbl>
              <c:idx val="2"/>
              <c:layout>
                <c:manualLayout>
                  <c:x val="5.839213280158162E-2"/>
                  <c:y val="-0.14245014245014245"/>
                </c:manualLayout>
              </c:layout>
              <c:tx>
                <c:rich>
                  <a:bodyPr/>
                  <a:lstStyle/>
                  <a:p>
                    <a:fld id="{EA869588-F03B-4DCA-AD0A-8765D1860421}" type="VALUE">
                      <a:rPr lang="en-US">
                        <a:solidFill>
                          <a:schemeClr val="tx1"/>
                        </a:solidFill>
                      </a:rPr>
                      <a:pPr/>
                      <a:t>[VALUE]</a:t>
                    </a:fld>
                    <a:r>
                      <a:rPr lang="en-US" baseline="0">
                        <a:solidFill>
                          <a:schemeClr val="tx1"/>
                        </a:solidFill>
                      </a:rPr>
                      <a:t>, </a:t>
                    </a:r>
                    <a:fld id="{2E85E56A-95F3-41D9-8C45-1367B70420C3}" type="PERCENTAGE">
                      <a:rPr lang="en-US" baseline="0">
                        <a:solidFill>
                          <a:schemeClr val="tx1"/>
                        </a:solidFill>
                      </a:rPr>
                      <a:pPr/>
                      <a:t>[PERCENTAGE]</a:t>
                    </a:fld>
                    <a:endParaRPr lang="en-US" baseline="0">
                      <a:solidFill>
                        <a:schemeClr val="tx1"/>
                      </a:solidFill>
                    </a:endParaRPr>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1A9-49CD-A143-C587D8ABFFE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'Root Cause'!$A$4:$A$8</c:f>
              <c:strCache>
                <c:ptCount val="4"/>
                <c:pt idx="0">
                  <c:v>Billing Question</c:v>
                </c:pt>
                <c:pt idx="1">
                  <c:v>Payments</c:v>
                </c:pt>
                <c:pt idx="2">
                  <c:v>Service Outage</c:v>
                </c:pt>
                <c:pt idx="3">
                  <c:v>(blank)</c:v>
                </c:pt>
              </c:strCache>
            </c:strRef>
          </c:cat>
          <c:val>
            <c:numRef>
              <c:f>'Root Cause'!$B$4:$B$8</c:f>
              <c:numCache>
                <c:formatCode>General</c:formatCode>
                <c:ptCount val="4"/>
                <c:pt idx="0">
                  <c:v>23462</c:v>
                </c:pt>
                <c:pt idx="1">
                  <c:v>4749</c:v>
                </c:pt>
                <c:pt idx="2">
                  <c:v>4730</c:v>
                </c:pt>
              </c:numCache>
            </c:numRef>
          </c:val>
          <c:extLst>
            <c:ext xmlns:c16="http://schemas.microsoft.com/office/drawing/2014/chart" uri="{C3380CC4-5D6E-409C-BE32-E72D297353CC}">
              <c16:uniqueId val="{00000008-61A9-49CD-A143-C587D8ABFFE9}"/>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7116119860017498"/>
          <c:y val="0.26727909011373585"/>
          <c:w val="0.31217213473315836"/>
          <c:h val="0.41030256634587342"/>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effectLst>
                <a:reflection blurRad="6350" stA="55000" endA="300" endPos="45500" dir="5400000" sy="-100000" algn="bl" rotWithShape="0"/>
              </a:effectLst>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with charts.xlsx]Demographic Data!PivotTable4</c:name>
    <c:fmtId val="2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City</a:t>
            </a:r>
            <a:r>
              <a:rPr lang="en-US" sz="1200" baseline="0"/>
              <a:t> vs Complaints</a:t>
            </a:r>
            <a:endParaRPr lang="en-US"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906499399439478"/>
          <c:y val="0.15466292134831464"/>
          <c:w val="0.81330788736153736"/>
          <c:h val="0.50415111032469251"/>
        </c:manualLayout>
      </c:layout>
      <c:bar3DChart>
        <c:barDir val="col"/>
        <c:grouping val="stacked"/>
        <c:varyColors val="0"/>
        <c:ser>
          <c:idx val="0"/>
          <c:order val="0"/>
          <c:tx>
            <c:strRef>
              <c:f>'Demographic Data'!$C$3:$C$4</c:f>
              <c:strCache>
                <c:ptCount val="1"/>
                <c:pt idx="0">
                  <c:v>Billing Question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Data'!$C$5:$C$15</c:f>
              <c:numCache>
                <c:formatCode>General</c:formatCode>
                <c:ptCount val="10"/>
                <c:pt idx="0">
                  <c:v>2588</c:v>
                </c:pt>
                <c:pt idx="1">
                  <c:v>2551</c:v>
                </c:pt>
                <c:pt idx="2">
                  <c:v>2015</c:v>
                </c:pt>
                <c:pt idx="3">
                  <c:v>1267</c:v>
                </c:pt>
                <c:pt idx="4">
                  <c:v>854</c:v>
                </c:pt>
                <c:pt idx="5">
                  <c:v>819</c:v>
                </c:pt>
                <c:pt idx="6">
                  <c:v>806</c:v>
                </c:pt>
                <c:pt idx="7">
                  <c:v>701</c:v>
                </c:pt>
                <c:pt idx="8">
                  <c:v>653</c:v>
                </c:pt>
                <c:pt idx="9">
                  <c:v>568</c:v>
                </c:pt>
              </c:numCache>
            </c:numRef>
          </c:val>
          <c:extLst>
            <c:ext xmlns:c16="http://schemas.microsoft.com/office/drawing/2014/chart" uri="{C3380CC4-5D6E-409C-BE32-E72D297353CC}">
              <c16:uniqueId val="{00000000-2224-4B2F-BB0A-6806BA9A80E0}"/>
            </c:ext>
          </c:extLst>
        </c:ser>
        <c:ser>
          <c:idx val="1"/>
          <c:order val="1"/>
          <c:tx>
            <c:strRef>
              <c:f>'Demographic Data'!$D$3:$D$4</c:f>
              <c:strCache>
                <c:ptCount val="1"/>
                <c:pt idx="0">
                  <c:v>Payments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Data'!$D$5:$D$15</c:f>
              <c:numCache>
                <c:formatCode>General</c:formatCode>
                <c:ptCount val="10"/>
                <c:pt idx="0">
                  <c:v>501</c:v>
                </c:pt>
                <c:pt idx="1">
                  <c:v>507</c:v>
                </c:pt>
                <c:pt idx="2">
                  <c:v>418</c:v>
                </c:pt>
                <c:pt idx="3">
                  <c:v>267</c:v>
                </c:pt>
                <c:pt idx="4">
                  <c:v>150</c:v>
                </c:pt>
                <c:pt idx="5">
                  <c:v>166</c:v>
                </c:pt>
                <c:pt idx="6">
                  <c:v>164</c:v>
                </c:pt>
                <c:pt idx="7">
                  <c:v>150</c:v>
                </c:pt>
                <c:pt idx="8">
                  <c:v>132</c:v>
                </c:pt>
                <c:pt idx="9">
                  <c:v>151</c:v>
                </c:pt>
              </c:numCache>
            </c:numRef>
          </c:val>
          <c:extLst>
            <c:ext xmlns:c16="http://schemas.microsoft.com/office/drawing/2014/chart" uri="{C3380CC4-5D6E-409C-BE32-E72D297353CC}">
              <c16:uniqueId val="{00000001-2224-4B2F-BB0A-6806BA9A80E0}"/>
            </c:ext>
          </c:extLst>
        </c:ser>
        <c:ser>
          <c:idx val="2"/>
          <c:order val="2"/>
          <c:tx>
            <c:strRef>
              <c:f>'Demographic Data'!$E$3:$E$4</c:f>
              <c:strCache>
                <c:ptCount val="1"/>
                <c:pt idx="0">
                  <c:v>Service Outage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Data'!$E$5:$E$15</c:f>
              <c:numCache>
                <c:formatCode>General</c:formatCode>
                <c:ptCount val="10"/>
                <c:pt idx="0">
                  <c:v>542</c:v>
                </c:pt>
                <c:pt idx="1">
                  <c:v>514</c:v>
                </c:pt>
                <c:pt idx="2">
                  <c:v>401</c:v>
                </c:pt>
                <c:pt idx="3">
                  <c:v>252</c:v>
                </c:pt>
                <c:pt idx="4">
                  <c:v>160</c:v>
                </c:pt>
                <c:pt idx="5">
                  <c:v>175</c:v>
                </c:pt>
                <c:pt idx="6">
                  <c:v>140</c:v>
                </c:pt>
                <c:pt idx="7">
                  <c:v>166</c:v>
                </c:pt>
                <c:pt idx="8">
                  <c:v>141</c:v>
                </c:pt>
                <c:pt idx="9">
                  <c:v>129</c:v>
                </c:pt>
              </c:numCache>
            </c:numRef>
          </c:val>
          <c:extLst>
            <c:ext xmlns:c16="http://schemas.microsoft.com/office/drawing/2014/chart" uri="{C3380CC4-5D6E-409C-BE32-E72D297353CC}">
              <c16:uniqueId val="{00000002-2224-4B2F-BB0A-6806BA9A80E0}"/>
            </c:ext>
          </c:extLst>
        </c:ser>
        <c:ser>
          <c:idx val="3"/>
          <c:order val="3"/>
          <c:tx>
            <c:strRef>
              <c:f>'Demographic Data'!$F$3:$F$4</c:f>
              <c:strCache>
                <c:ptCount val="1"/>
                <c:pt idx="0">
                  <c:v>(blank)</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'Demographic Data'!$B$5:$B$15</c:f>
              <c:strCache>
                <c:ptCount val="10"/>
                <c:pt idx="0">
                  <c:v>California</c:v>
                </c:pt>
                <c:pt idx="1">
                  <c:v>Texas</c:v>
                </c:pt>
                <c:pt idx="2">
                  <c:v>Florida</c:v>
                </c:pt>
                <c:pt idx="3">
                  <c:v>New York</c:v>
                </c:pt>
                <c:pt idx="4">
                  <c:v>Virginia</c:v>
                </c:pt>
                <c:pt idx="5">
                  <c:v>Ohio</c:v>
                </c:pt>
                <c:pt idx="6">
                  <c:v>District of Columbia</c:v>
                </c:pt>
                <c:pt idx="7">
                  <c:v>Pennsylvania</c:v>
                </c:pt>
                <c:pt idx="8">
                  <c:v>Georgia</c:v>
                </c:pt>
                <c:pt idx="9">
                  <c:v>Illinois</c:v>
                </c:pt>
              </c:strCache>
            </c:strRef>
          </c:cat>
          <c:val>
            <c:numRef>
              <c:f>'Demographic Data'!$F$5:$F$15</c:f>
              <c:numCache>
                <c:formatCode>General</c:formatCode>
                <c:ptCount val="10"/>
              </c:numCache>
            </c:numRef>
          </c:val>
          <c:extLst>
            <c:ext xmlns:c16="http://schemas.microsoft.com/office/drawing/2014/chart" uri="{C3380CC4-5D6E-409C-BE32-E72D297353CC}">
              <c16:uniqueId val="{00000003-2224-4B2F-BB0A-6806BA9A80E0}"/>
            </c:ext>
          </c:extLst>
        </c:ser>
        <c:dLbls>
          <c:showLegendKey val="0"/>
          <c:showVal val="0"/>
          <c:showCatName val="0"/>
          <c:showSerName val="0"/>
          <c:showPercent val="0"/>
          <c:showBubbleSize val="0"/>
        </c:dLbls>
        <c:gapWidth val="150"/>
        <c:shape val="box"/>
        <c:axId val="552542896"/>
        <c:axId val="564286208"/>
        <c:axId val="0"/>
      </c:bar3DChart>
      <c:catAx>
        <c:axId val="55254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4286208"/>
        <c:crosses val="autoZero"/>
        <c:auto val="1"/>
        <c:lblAlgn val="ctr"/>
        <c:lblOffset val="100"/>
        <c:noMultiLvlLbl val="0"/>
      </c:catAx>
      <c:valAx>
        <c:axId val="564286208"/>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Complaints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2542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7282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72108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141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71498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7767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442853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978704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56708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83748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F0566-0866-4E24-974C-1B00EA1A7B91}" type="datetimeFigureOut">
              <a:rPr lang="en-US" smtClean="0"/>
              <a:t>12/21/2023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167252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97021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5F0566-0866-4E24-974C-1B00EA1A7B91}" type="datetimeFigureOut">
              <a:rPr lang="en-US" smtClean="0"/>
              <a:t>12/21/2023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2697219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5F0566-0866-4E24-974C-1B00EA1A7B91}" type="datetimeFigureOut">
              <a:rPr lang="en-US" smtClean="0"/>
              <a:t>12/21/2023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76448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F0566-0866-4E24-974C-1B00EA1A7B91}" type="datetimeFigureOut">
              <a:rPr lang="en-US" smtClean="0"/>
              <a:t>12/21/2023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307470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80402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5F0566-0866-4E24-974C-1B00EA1A7B91}" type="datetimeFigureOut">
              <a:rPr lang="en-US" smtClean="0"/>
              <a:t>12/21/2023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DE37BC-A375-428E-8DA5-859D06485E10}" type="slidenum">
              <a:rPr lang="en-US" smtClean="0"/>
              <a:t>‹#›</a:t>
            </a:fld>
            <a:endParaRPr lang="en-US"/>
          </a:p>
        </p:txBody>
      </p:sp>
    </p:spTree>
    <p:extLst>
      <p:ext uri="{BB962C8B-B14F-4D97-AF65-F5344CB8AC3E}">
        <p14:creationId xmlns:p14="http://schemas.microsoft.com/office/powerpoint/2010/main" val="71892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55F0566-0866-4E24-974C-1B00EA1A7B91}" type="datetimeFigureOut">
              <a:rPr lang="en-US" smtClean="0"/>
              <a:t>12/21/2023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5DE37BC-A375-428E-8DA5-859D06485E10}" type="slidenum">
              <a:rPr lang="en-US" smtClean="0"/>
              <a:t>‹#›</a:t>
            </a:fld>
            <a:endParaRPr lang="en-US"/>
          </a:p>
        </p:txBody>
      </p:sp>
    </p:spTree>
    <p:extLst>
      <p:ext uri="{BB962C8B-B14F-4D97-AF65-F5344CB8AC3E}">
        <p14:creationId xmlns:p14="http://schemas.microsoft.com/office/powerpoint/2010/main" val="288944702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customer-magnet-magnet-customers-1019871/"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utismileanyway.wordpress.com/2015/03/27/thank-you/"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slide" Target="slide6.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slide" Target="slide7.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7.png"/><Relationship Id="rId5" Type="http://schemas.openxmlformats.org/officeDocument/2006/relationships/slide" Target="slide4.xml"/><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chart" Target="../charts/chart6.xml"/><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EED-AB33-BE8A-0E6E-BDA80B21F91E}"/>
              </a:ext>
            </a:extLst>
          </p:cNvPr>
          <p:cNvSpPr>
            <a:spLocks noGrp="1"/>
          </p:cNvSpPr>
          <p:nvPr>
            <p:ph type="ctrTitle"/>
          </p:nvPr>
        </p:nvSpPr>
        <p:spPr>
          <a:xfrm>
            <a:off x="744219" y="822226"/>
            <a:ext cx="5565141" cy="1910813"/>
          </a:xfrm>
        </p:spPr>
        <p:txBody>
          <a:bodyPr>
            <a:normAutofit fontScale="90000"/>
          </a:bodyPr>
          <a:lstStyle/>
          <a:p>
            <a:pPr algn="ctr"/>
            <a:r>
              <a:rPr lang="en-US" dirty="0"/>
              <a:t>Customer Service Analytics for Nile</a:t>
            </a:r>
          </a:p>
        </p:txBody>
      </p:sp>
      <p:sp>
        <p:nvSpPr>
          <p:cNvPr id="3" name="Subtitle 2">
            <a:extLst>
              <a:ext uri="{FF2B5EF4-FFF2-40B4-BE49-F238E27FC236}">
                <a16:creationId xmlns:a16="http://schemas.microsoft.com/office/drawing/2014/main" id="{7D9F2DFC-CDD3-7858-BBC5-9B2BEA32C199}"/>
              </a:ext>
            </a:extLst>
          </p:cNvPr>
          <p:cNvSpPr>
            <a:spLocks noGrp="1"/>
          </p:cNvSpPr>
          <p:nvPr>
            <p:ph type="subTitle" idx="1"/>
          </p:nvPr>
        </p:nvSpPr>
        <p:spPr>
          <a:xfrm>
            <a:off x="989393" y="2844800"/>
            <a:ext cx="5106607" cy="1544320"/>
          </a:xfrm>
        </p:spPr>
        <p:txBody>
          <a:bodyPr>
            <a:normAutofit fontScale="47500" lnSpcReduction="20000"/>
          </a:bodyPr>
          <a:lstStyle/>
          <a:p>
            <a:endParaRPr lang="en-US" sz="3200" dirty="0"/>
          </a:p>
          <a:p>
            <a:pPr algn="ctr"/>
            <a:r>
              <a:rPr lang="en-US" sz="6200" b="1" dirty="0">
                <a:solidFill>
                  <a:srgbClr val="002060"/>
                </a:solidFill>
              </a:rPr>
              <a:t>“</a:t>
            </a:r>
            <a:r>
              <a:rPr lang="en-US" sz="6000" b="1" dirty="0">
                <a:solidFill>
                  <a:srgbClr val="002060"/>
                </a:solidFill>
              </a:rPr>
              <a:t>Transforming Customer Experiences: Insights from </a:t>
            </a:r>
            <a:r>
              <a:rPr lang="en-US" sz="6000" b="1" dirty="0" err="1">
                <a:solidFill>
                  <a:srgbClr val="002060"/>
                </a:solidFill>
              </a:rPr>
              <a:t>i</a:t>
            </a:r>
            <a:r>
              <a:rPr lang="en-US" sz="6000" b="1" dirty="0">
                <a:solidFill>
                  <a:srgbClr val="002060"/>
                </a:solidFill>
              </a:rPr>
              <a:t>-Vision Analytics”</a:t>
            </a:r>
          </a:p>
          <a:p>
            <a:endParaRPr lang="en-US" dirty="0"/>
          </a:p>
        </p:txBody>
      </p:sp>
      <p:sp>
        <p:nvSpPr>
          <p:cNvPr id="7" name="Flowchart: Document 6">
            <a:extLst>
              <a:ext uri="{FF2B5EF4-FFF2-40B4-BE49-F238E27FC236}">
                <a16:creationId xmlns:a16="http://schemas.microsoft.com/office/drawing/2014/main" id="{1FD94264-60A7-104F-D281-8AD9F97ADECC}"/>
              </a:ext>
            </a:extLst>
          </p:cNvPr>
          <p:cNvSpPr/>
          <p:nvPr/>
        </p:nvSpPr>
        <p:spPr>
          <a:xfrm rot="5400000">
            <a:off x="6209697" y="875697"/>
            <a:ext cx="6857998" cy="5106607"/>
          </a:xfrm>
          <a:prstGeom prst="flowChartDocument">
            <a:avLst/>
          </a:prstGeom>
          <a:blipFill dpi="0" rotWithShape="0">
            <a:blip r:embed="rId4"/>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086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27BA-24BB-2177-92D6-86306227EFF8}"/>
              </a:ext>
            </a:extLst>
          </p:cNvPr>
          <p:cNvSpPr>
            <a:spLocks noGrp="1"/>
          </p:cNvSpPr>
          <p:nvPr>
            <p:ph type="title"/>
          </p:nvPr>
        </p:nvSpPr>
        <p:spPr>
          <a:xfrm>
            <a:off x="2759502" y="176151"/>
            <a:ext cx="6672995" cy="770627"/>
          </a:xfrm>
        </p:spPr>
        <p:txBody>
          <a:bodyPr/>
          <a:lstStyle/>
          <a:p>
            <a:r>
              <a:rPr lang="en-US" dirty="0">
                <a:solidFill>
                  <a:srgbClr val="002060"/>
                </a:solidFill>
                <a:highlight>
                  <a:srgbClr val="FF0000"/>
                </a:highlight>
              </a:rPr>
              <a:t>Empowering Nile for </a:t>
            </a:r>
            <a:r>
              <a:rPr lang="en-US" dirty="0">
                <a:solidFill>
                  <a:srgbClr val="002060"/>
                </a:solidFill>
                <a:highlight>
                  <a:srgbClr val="00FFFF"/>
                </a:highlight>
              </a:rPr>
              <a:t>Success</a:t>
            </a:r>
          </a:p>
        </p:txBody>
      </p:sp>
      <p:sp>
        <p:nvSpPr>
          <p:cNvPr id="3" name="Content Placeholder 2">
            <a:extLst>
              <a:ext uri="{FF2B5EF4-FFF2-40B4-BE49-F238E27FC236}">
                <a16:creationId xmlns:a16="http://schemas.microsoft.com/office/drawing/2014/main" id="{5B23022F-5751-6903-F824-CFF9ECC90789}"/>
              </a:ext>
            </a:extLst>
          </p:cNvPr>
          <p:cNvSpPr>
            <a:spLocks noGrp="1"/>
          </p:cNvSpPr>
          <p:nvPr>
            <p:ph idx="1"/>
          </p:nvPr>
        </p:nvSpPr>
        <p:spPr>
          <a:xfrm>
            <a:off x="386080" y="946778"/>
            <a:ext cx="11511280" cy="5819782"/>
          </a:xfrm>
        </p:spPr>
        <p:txBody>
          <a:bodyPr>
            <a:normAutofit/>
          </a:bodyPr>
          <a:lstStyle/>
          <a:p>
            <a:pPr marL="0" indent="0">
              <a:buNone/>
            </a:pPr>
            <a:endParaRPr lang="en-US" sz="2600" b="1" dirty="0">
              <a:highlight>
                <a:srgbClr val="00FF00"/>
              </a:highlight>
            </a:endParaRPr>
          </a:p>
          <a:p>
            <a:pPr marL="0" indent="0">
              <a:buNone/>
            </a:pPr>
            <a:r>
              <a:rPr lang="en-US" sz="2600" b="1" dirty="0">
                <a:highlight>
                  <a:srgbClr val="00FF00"/>
                </a:highlight>
              </a:rPr>
              <a:t>Recommendations for Strategic Improvements:</a:t>
            </a:r>
          </a:p>
          <a:p>
            <a:pPr marL="0" indent="0">
              <a:buNone/>
            </a:pPr>
            <a:endParaRPr lang="en-US" dirty="0">
              <a:highlight>
                <a:srgbClr val="00FF00"/>
              </a:highlight>
            </a:endParaRPr>
          </a:p>
          <a:p>
            <a:r>
              <a:rPr lang="en-US" b="1" dirty="0">
                <a:solidFill>
                  <a:schemeClr val="tx1">
                    <a:lumMod val="65000"/>
                    <a:lumOff val="35000"/>
                  </a:schemeClr>
                </a:solidFill>
              </a:rPr>
              <a:t>Prioritize Billing Improvements: Focus on streamlining billing processes, enhancing communication, and resolving billing issues efficiently.</a:t>
            </a:r>
          </a:p>
          <a:p>
            <a:r>
              <a:rPr lang="en-US" b="1" dirty="0">
                <a:solidFill>
                  <a:schemeClr val="tx1">
                    <a:lumMod val="65000"/>
                    <a:lumOff val="35000"/>
                  </a:schemeClr>
                </a:solidFill>
              </a:rPr>
              <a:t>Invest in Payment System Optimization: Ensure ease of use, diverse payment options, and address technical issues causing frustration.</a:t>
            </a:r>
          </a:p>
          <a:p>
            <a:r>
              <a:rPr lang="en-US" b="1" dirty="0">
                <a:solidFill>
                  <a:schemeClr val="tx1">
                    <a:lumMod val="65000"/>
                    <a:lumOff val="35000"/>
                  </a:schemeClr>
                </a:solidFill>
              </a:rPr>
              <a:t>Enhance Service Outage Resolution: Improve communication during outages, invest in infrastructure upgrades, and prioritize rapid resolution.</a:t>
            </a:r>
          </a:p>
          <a:p>
            <a:r>
              <a:rPr lang="en-US" b="1" dirty="0">
                <a:solidFill>
                  <a:schemeClr val="tx1">
                    <a:lumMod val="65000"/>
                    <a:lumOff val="35000"/>
                  </a:schemeClr>
                </a:solidFill>
              </a:rPr>
              <a:t>City-Specific Action Plans: Develop targeted strategies for each city based on unique complaint patterns and customer needs.</a:t>
            </a:r>
          </a:p>
          <a:p>
            <a:r>
              <a:rPr lang="en-US" b="1" dirty="0">
                <a:solidFill>
                  <a:schemeClr val="tx1">
                    <a:lumMod val="65000"/>
                    <a:lumOff val="35000"/>
                  </a:schemeClr>
                </a:solidFill>
              </a:rPr>
              <a:t>Data-Driven Monitoring and Iteration: Continuously monitor performance, analyze trends, and adapt strategies based on data-driven insights.</a:t>
            </a:r>
          </a:p>
        </p:txBody>
      </p:sp>
    </p:spTree>
    <p:extLst>
      <p:ext uri="{BB962C8B-B14F-4D97-AF65-F5344CB8AC3E}">
        <p14:creationId xmlns:p14="http://schemas.microsoft.com/office/powerpoint/2010/main" val="2708521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62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5E2E96-78F8-8CD3-802A-94875D8A9934}"/>
              </a:ext>
            </a:extLst>
          </p:cNvPr>
          <p:cNvSpPr/>
          <p:nvPr/>
        </p:nvSpPr>
        <p:spPr>
          <a:xfrm>
            <a:off x="4734560" y="0"/>
            <a:ext cx="1889760" cy="6858000"/>
          </a:xfrm>
          <a:custGeom>
            <a:avLst/>
            <a:gdLst>
              <a:gd name="connsiteX0" fmla="*/ 0 w 1889760"/>
              <a:gd name="connsiteY0" fmla="*/ 0 h 6858000"/>
              <a:gd name="connsiteX1" fmla="*/ 1178560 w 1889760"/>
              <a:gd name="connsiteY1" fmla="*/ 0 h 6858000"/>
              <a:gd name="connsiteX2" fmla="*/ 1178560 w 1889760"/>
              <a:gd name="connsiteY2" fmla="*/ 5105401 h 6858000"/>
              <a:gd name="connsiteX3" fmla="*/ 1889760 w 1889760"/>
              <a:gd name="connsiteY3" fmla="*/ 5552441 h 6858000"/>
              <a:gd name="connsiteX4" fmla="*/ 1178560 w 1889760"/>
              <a:gd name="connsiteY4" fmla="*/ 5999481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5105401"/>
                </a:lnTo>
                <a:lnTo>
                  <a:pt x="1889760" y="5552441"/>
                </a:lnTo>
                <a:lnTo>
                  <a:pt x="1178560" y="5999481"/>
                </a:lnTo>
                <a:lnTo>
                  <a:pt x="1178560" y="6858000"/>
                </a:lnTo>
                <a:lnTo>
                  <a:pt x="0" y="6858000"/>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Title 39">
            <a:extLst>
              <a:ext uri="{FF2B5EF4-FFF2-40B4-BE49-F238E27FC236}">
                <a16:creationId xmlns:a16="http://schemas.microsoft.com/office/drawing/2014/main" id="{E985EF36-14AD-2A22-F120-0C7888124C7C}"/>
              </a:ext>
            </a:extLst>
          </p:cNvPr>
          <p:cNvSpPr>
            <a:spLocks noGrp="1"/>
          </p:cNvSpPr>
          <p:nvPr>
            <p:ph type="title"/>
          </p:nvPr>
        </p:nvSpPr>
        <p:spPr>
          <a:xfrm>
            <a:off x="6270171" y="624110"/>
            <a:ext cx="5234441" cy="746707"/>
          </a:xfrm>
        </p:spPr>
        <p:txBody>
          <a:bodyPr/>
          <a:lstStyle/>
          <a:p>
            <a:pPr algn="ctr"/>
            <a:r>
              <a:rPr lang="en-US" dirty="0"/>
              <a:t>Title: "Key Objectives"</a:t>
            </a:r>
          </a:p>
        </p:txBody>
      </p:sp>
      <p:sp>
        <p:nvSpPr>
          <p:cNvPr id="41" name="Content Placeholder 40">
            <a:extLst>
              <a:ext uri="{FF2B5EF4-FFF2-40B4-BE49-F238E27FC236}">
                <a16:creationId xmlns:a16="http://schemas.microsoft.com/office/drawing/2014/main" id="{915ABC6A-4BFF-3361-6E80-0D2CA1CCC1E5}"/>
              </a:ext>
            </a:extLst>
          </p:cNvPr>
          <p:cNvSpPr>
            <a:spLocks noGrp="1"/>
          </p:cNvSpPr>
          <p:nvPr>
            <p:ph idx="1"/>
          </p:nvPr>
        </p:nvSpPr>
        <p:spPr>
          <a:xfrm>
            <a:off x="6375400" y="1615440"/>
            <a:ext cx="5623560" cy="4139586"/>
          </a:xfrm>
        </p:spPr>
        <p:txBody>
          <a:bodyPr>
            <a:normAutofit/>
          </a:bodyPr>
          <a:lstStyle/>
          <a:p>
            <a:r>
              <a:rPr lang="en-US" sz="2000" dirty="0"/>
              <a:t>Customer Sentiment Analysis </a:t>
            </a:r>
          </a:p>
          <a:p>
            <a:pPr marL="0" indent="0">
              <a:buNone/>
            </a:pPr>
            <a:endParaRPr lang="en-US" sz="2000" dirty="0"/>
          </a:p>
          <a:p>
            <a:r>
              <a:rPr lang="en-US" sz="2000" dirty="0"/>
              <a:t>Root Cause Analysis   </a:t>
            </a:r>
          </a:p>
          <a:p>
            <a:endParaRPr lang="en-US" sz="2000" dirty="0"/>
          </a:p>
          <a:p>
            <a:r>
              <a:rPr lang="en-US" sz="2000" dirty="0"/>
              <a:t>Service Response Time Analysis</a:t>
            </a:r>
          </a:p>
          <a:p>
            <a:pPr marL="0" indent="0">
              <a:buNone/>
            </a:pPr>
            <a:endParaRPr lang="en-US" sz="2000" dirty="0"/>
          </a:p>
          <a:p>
            <a:r>
              <a:rPr lang="en-US" sz="2000" dirty="0"/>
              <a:t>Customer Segmentation</a:t>
            </a:r>
          </a:p>
          <a:p>
            <a:pPr marL="0" indent="0">
              <a:buNone/>
            </a:pPr>
            <a:endParaRPr lang="en-US" sz="2000" dirty="0"/>
          </a:p>
          <a:p>
            <a:r>
              <a:rPr lang="en-US" sz="2000" dirty="0"/>
              <a:t>Trends and Patterns Identification</a:t>
            </a:r>
          </a:p>
        </p:txBody>
      </p:sp>
      <p:sp>
        <p:nvSpPr>
          <p:cNvPr id="25" name="Freeform: Shape 24">
            <a:extLst>
              <a:ext uri="{FF2B5EF4-FFF2-40B4-BE49-F238E27FC236}">
                <a16:creationId xmlns:a16="http://schemas.microsoft.com/office/drawing/2014/main" id="{6E0A077D-4786-582E-BBE2-D77A4343ED65}"/>
              </a:ext>
            </a:extLst>
          </p:cNvPr>
          <p:cNvSpPr/>
          <p:nvPr/>
        </p:nvSpPr>
        <p:spPr>
          <a:xfrm>
            <a:off x="3556000" y="0"/>
            <a:ext cx="1889760" cy="6858000"/>
          </a:xfrm>
          <a:custGeom>
            <a:avLst/>
            <a:gdLst>
              <a:gd name="connsiteX0" fmla="*/ 0 w 1889760"/>
              <a:gd name="connsiteY0" fmla="*/ 0 h 6858000"/>
              <a:gd name="connsiteX1" fmla="*/ 1178560 w 1889760"/>
              <a:gd name="connsiteY1" fmla="*/ 0 h 6858000"/>
              <a:gd name="connsiteX2" fmla="*/ 1178560 w 1889760"/>
              <a:gd name="connsiteY2" fmla="*/ 3929288 h 6858000"/>
              <a:gd name="connsiteX3" fmla="*/ 1889760 w 1889760"/>
              <a:gd name="connsiteY3" fmla="*/ 4376328 h 6858000"/>
              <a:gd name="connsiteX4" fmla="*/ 1178560 w 1889760"/>
              <a:gd name="connsiteY4" fmla="*/ 4823368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3929288"/>
                </a:lnTo>
                <a:lnTo>
                  <a:pt x="1889760" y="4376328"/>
                </a:lnTo>
                <a:lnTo>
                  <a:pt x="1178560" y="4823368"/>
                </a:lnTo>
                <a:lnTo>
                  <a:pt x="1178560" y="6858000"/>
                </a:lnTo>
                <a:lnTo>
                  <a:pt x="0" y="6858000"/>
                </a:lnTo>
                <a:close/>
              </a:path>
            </a:pathLst>
          </a:cu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hlinkClick r:id="rId2" action="ppaction://hlinksldjump"/>
            <a:extLst>
              <a:ext uri="{FF2B5EF4-FFF2-40B4-BE49-F238E27FC236}">
                <a16:creationId xmlns:a16="http://schemas.microsoft.com/office/drawing/2014/main" id="{32BA8AB4-7473-AC70-7064-AC1F57319D18}"/>
              </a:ext>
            </a:extLst>
          </p:cNvPr>
          <p:cNvSpPr txBox="1"/>
          <p:nvPr/>
        </p:nvSpPr>
        <p:spPr>
          <a:xfrm>
            <a:off x="5816600" y="5293361"/>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5</a:t>
            </a:r>
          </a:p>
        </p:txBody>
      </p:sp>
      <p:sp>
        <p:nvSpPr>
          <p:cNvPr id="31" name="TextBox 30">
            <a:hlinkClick r:id="rId3" action="ppaction://hlinksldjump"/>
            <a:extLst>
              <a:ext uri="{FF2B5EF4-FFF2-40B4-BE49-F238E27FC236}">
                <a16:creationId xmlns:a16="http://schemas.microsoft.com/office/drawing/2014/main" id="{F16C24F1-388F-0F4F-CFF9-00F3C1A05DD5}"/>
              </a:ext>
            </a:extLst>
          </p:cNvPr>
          <p:cNvSpPr txBox="1"/>
          <p:nvPr/>
        </p:nvSpPr>
        <p:spPr>
          <a:xfrm>
            <a:off x="4724398" y="4124961"/>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4</a:t>
            </a:r>
          </a:p>
        </p:txBody>
      </p:sp>
      <p:sp>
        <p:nvSpPr>
          <p:cNvPr id="26" name="Freeform: Shape 25">
            <a:extLst>
              <a:ext uri="{FF2B5EF4-FFF2-40B4-BE49-F238E27FC236}">
                <a16:creationId xmlns:a16="http://schemas.microsoft.com/office/drawing/2014/main" id="{865361B5-C7AA-332F-FC87-F9A107F303CA}"/>
              </a:ext>
            </a:extLst>
          </p:cNvPr>
          <p:cNvSpPr/>
          <p:nvPr/>
        </p:nvSpPr>
        <p:spPr>
          <a:xfrm>
            <a:off x="2357120" y="0"/>
            <a:ext cx="2006600" cy="6858000"/>
          </a:xfrm>
          <a:custGeom>
            <a:avLst/>
            <a:gdLst>
              <a:gd name="connsiteX0" fmla="*/ 0 w 1879598"/>
              <a:gd name="connsiteY0" fmla="*/ 0 h 6858000"/>
              <a:gd name="connsiteX1" fmla="*/ 1178560 w 1879598"/>
              <a:gd name="connsiteY1" fmla="*/ 0 h 6858000"/>
              <a:gd name="connsiteX2" fmla="*/ 1178560 w 1879598"/>
              <a:gd name="connsiteY2" fmla="*/ 2759565 h 6858000"/>
              <a:gd name="connsiteX3" fmla="*/ 1879598 w 1879598"/>
              <a:gd name="connsiteY3" fmla="*/ 3200217 h 6858000"/>
              <a:gd name="connsiteX4" fmla="*/ 1178560 w 1879598"/>
              <a:gd name="connsiteY4" fmla="*/ 3640870 h 6858000"/>
              <a:gd name="connsiteX5" fmla="*/ 1178560 w 1879598"/>
              <a:gd name="connsiteY5" fmla="*/ 6858000 h 6858000"/>
              <a:gd name="connsiteX6" fmla="*/ 0 w 187959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598" h="6858000">
                <a:moveTo>
                  <a:pt x="0" y="0"/>
                </a:moveTo>
                <a:lnTo>
                  <a:pt x="1178560" y="0"/>
                </a:lnTo>
                <a:lnTo>
                  <a:pt x="1178560" y="2759565"/>
                </a:lnTo>
                <a:lnTo>
                  <a:pt x="1879598" y="3200217"/>
                </a:lnTo>
                <a:lnTo>
                  <a:pt x="1178560" y="3640870"/>
                </a:lnTo>
                <a:lnTo>
                  <a:pt x="1178560" y="6858000"/>
                </a:lnTo>
                <a:lnTo>
                  <a:pt x="0" y="6858000"/>
                </a:ln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a:hlinkClick r:id="rId4" action="ppaction://hlinksldjump"/>
            <a:extLst>
              <a:ext uri="{FF2B5EF4-FFF2-40B4-BE49-F238E27FC236}">
                <a16:creationId xmlns:a16="http://schemas.microsoft.com/office/drawing/2014/main" id="{D3F5330A-DDB6-FF99-5006-764B40560BDD}"/>
              </a:ext>
            </a:extLst>
          </p:cNvPr>
          <p:cNvSpPr txBox="1"/>
          <p:nvPr/>
        </p:nvSpPr>
        <p:spPr>
          <a:xfrm>
            <a:off x="3515360" y="2967335"/>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3</a:t>
            </a:r>
          </a:p>
        </p:txBody>
      </p:sp>
      <p:sp>
        <p:nvSpPr>
          <p:cNvPr id="27" name="Freeform: Shape 26">
            <a:extLst>
              <a:ext uri="{FF2B5EF4-FFF2-40B4-BE49-F238E27FC236}">
                <a16:creationId xmlns:a16="http://schemas.microsoft.com/office/drawing/2014/main" id="{64394B94-F120-5738-B256-56314E907AED}"/>
              </a:ext>
            </a:extLst>
          </p:cNvPr>
          <p:cNvSpPr/>
          <p:nvPr/>
        </p:nvSpPr>
        <p:spPr>
          <a:xfrm>
            <a:off x="1188720" y="0"/>
            <a:ext cx="1889758" cy="6858000"/>
          </a:xfrm>
          <a:custGeom>
            <a:avLst/>
            <a:gdLst>
              <a:gd name="connsiteX0" fmla="*/ 0 w 1889758"/>
              <a:gd name="connsiteY0" fmla="*/ 0 h 6858000"/>
              <a:gd name="connsiteX1" fmla="*/ 1178560 w 1889758"/>
              <a:gd name="connsiteY1" fmla="*/ 0 h 6858000"/>
              <a:gd name="connsiteX2" fmla="*/ 1178560 w 1889758"/>
              <a:gd name="connsiteY2" fmla="*/ 1577067 h 6858000"/>
              <a:gd name="connsiteX3" fmla="*/ 1889758 w 1889758"/>
              <a:gd name="connsiteY3" fmla="*/ 2024106 h 6858000"/>
              <a:gd name="connsiteX4" fmla="*/ 1178560 w 1889758"/>
              <a:gd name="connsiteY4" fmla="*/ 2471145 h 6858000"/>
              <a:gd name="connsiteX5" fmla="*/ 1178560 w 1889758"/>
              <a:gd name="connsiteY5" fmla="*/ 6858000 h 6858000"/>
              <a:gd name="connsiteX6" fmla="*/ 0 w 18897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58" h="6858000">
                <a:moveTo>
                  <a:pt x="0" y="0"/>
                </a:moveTo>
                <a:lnTo>
                  <a:pt x="1178560" y="0"/>
                </a:lnTo>
                <a:lnTo>
                  <a:pt x="1178560" y="1577067"/>
                </a:lnTo>
                <a:lnTo>
                  <a:pt x="1889758" y="2024106"/>
                </a:lnTo>
                <a:lnTo>
                  <a:pt x="1178560" y="2471145"/>
                </a:lnTo>
                <a:lnTo>
                  <a:pt x="1178560" y="6858000"/>
                </a:lnTo>
                <a:lnTo>
                  <a:pt x="0" y="6858000"/>
                </a:lnTo>
                <a:close/>
              </a:path>
            </a:pathLst>
          </a:cu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extBox 33">
            <a:hlinkClick r:id="rId5" action="ppaction://hlinksldjump"/>
            <a:extLst>
              <a:ext uri="{FF2B5EF4-FFF2-40B4-BE49-F238E27FC236}">
                <a16:creationId xmlns:a16="http://schemas.microsoft.com/office/drawing/2014/main" id="{72372544-9586-B6D1-EDFE-C8A52E1A3A7A}"/>
              </a:ext>
            </a:extLst>
          </p:cNvPr>
          <p:cNvSpPr txBox="1"/>
          <p:nvPr/>
        </p:nvSpPr>
        <p:spPr>
          <a:xfrm>
            <a:off x="2336800" y="1775767"/>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2</a:t>
            </a:r>
          </a:p>
        </p:txBody>
      </p:sp>
      <p:sp>
        <p:nvSpPr>
          <p:cNvPr id="37" name="Freeform: Shape 36">
            <a:extLst>
              <a:ext uri="{FF2B5EF4-FFF2-40B4-BE49-F238E27FC236}">
                <a16:creationId xmlns:a16="http://schemas.microsoft.com/office/drawing/2014/main" id="{B2177262-2F0E-A0AE-E3D7-5E12F1F1C3D0}"/>
              </a:ext>
            </a:extLst>
          </p:cNvPr>
          <p:cNvSpPr/>
          <p:nvPr/>
        </p:nvSpPr>
        <p:spPr>
          <a:xfrm flipV="1">
            <a:off x="0" y="0"/>
            <a:ext cx="1910080" cy="6858000"/>
          </a:xfrm>
          <a:custGeom>
            <a:avLst/>
            <a:gdLst>
              <a:gd name="connsiteX0" fmla="*/ 0 w 1889760"/>
              <a:gd name="connsiteY0" fmla="*/ 0 h 6858000"/>
              <a:gd name="connsiteX1" fmla="*/ 1178560 w 1889760"/>
              <a:gd name="connsiteY1" fmla="*/ 0 h 6858000"/>
              <a:gd name="connsiteX2" fmla="*/ 1178560 w 1889760"/>
              <a:gd name="connsiteY2" fmla="*/ 5105401 h 6858000"/>
              <a:gd name="connsiteX3" fmla="*/ 1889760 w 1889760"/>
              <a:gd name="connsiteY3" fmla="*/ 5552441 h 6858000"/>
              <a:gd name="connsiteX4" fmla="*/ 1178560 w 1889760"/>
              <a:gd name="connsiteY4" fmla="*/ 5999481 h 6858000"/>
              <a:gd name="connsiteX5" fmla="*/ 1178560 w 1889760"/>
              <a:gd name="connsiteY5" fmla="*/ 6858000 h 6858000"/>
              <a:gd name="connsiteX6" fmla="*/ 0 w 18897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6858000">
                <a:moveTo>
                  <a:pt x="0" y="0"/>
                </a:moveTo>
                <a:lnTo>
                  <a:pt x="1178560" y="0"/>
                </a:lnTo>
                <a:lnTo>
                  <a:pt x="1178560" y="5105401"/>
                </a:lnTo>
                <a:lnTo>
                  <a:pt x="1889760" y="5552441"/>
                </a:lnTo>
                <a:lnTo>
                  <a:pt x="1178560" y="5999481"/>
                </a:lnTo>
                <a:lnTo>
                  <a:pt x="1178560" y="6858000"/>
                </a:lnTo>
                <a:lnTo>
                  <a:pt x="0" y="685800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TextBox 38">
            <a:hlinkClick r:id="rId6" action="ppaction://hlinksldjump"/>
            <a:extLst>
              <a:ext uri="{FF2B5EF4-FFF2-40B4-BE49-F238E27FC236}">
                <a16:creationId xmlns:a16="http://schemas.microsoft.com/office/drawing/2014/main" id="{AB129852-CF41-0992-6F42-AF7868EB1BFC}"/>
              </a:ext>
            </a:extLst>
          </p:cNvPr>
          <p:cNvSpPr txBox="1"/>
          <p:nvPr/>
        </p:nvSpPr>
        <p:spPr>
          <a:xfrm>
            <a:off x="1158240" y="1064202"/>
            <a:ext cx="558800"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1</a:t>
            </a:r>
          </a:p>
        </p:txBody>
      </p:sp>
      <p:pic>
        <p:nvPicPr>
          <p:cNvPr id="42" name="Content Placeholder 6" descr="Questions RTL">
            <a:extLst>
              <a:ext uri="{FF2B5EF4-FFF2-40B4-BE49-F238E27FC236}">
                <a16:creationId xmlns:a16="http://schemas.microsoft.com/office/drawing/2014/main" id="{94D95907-F996-DFE8-05D7-A5E2AC6E13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935652" y="1525867"/>
            <a:ext cx="568960" cy="568960"/>
          </a:xfrm>
          <a:prstGeom prst="rect">
            <a:avLst/>
          </a:prstGeom>
        </p:spPr>
      </p:pic>
      <p:pic>
        <p:nvPicPr>
          <p:cNvPr id="43" name="Content Placeholder 10" descr="Head with gears">
            <a:extLst>
              <a:ext uri="{FF2B5EF4-FFF2-40B4-BE49-F238E27FC236}">
                <a16:creationId xmlns:a16="http://schemas.microsoft.com/office/drawing/2014/main" id="{65A78A4D-9C01-00F9-CCD9-CFA22E2AC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35652" y="2378052"/>
            <a:ext cx="568960" cy="568960"/>
          </a:xfrm>
          <a:prstGeom prst="rect">
            <a:avLst/>
          </a:prstGeom>
        </p:spPr>
      </p:pic>
      <p:pic>
        <p:nvPicPr>
          <p:cNvPr id="44" name="Content Placeholder 5" descr="Stopwatch">
            <a:extLst>
              <a:ext uri="{FF2B5EF4-FFF2-40B4-BE49-F238E27FC236}">
                <a16:creationId xmlns:a16="http://schemas.microsoft.com/office/drawing/2014/main" id="{91838499-925A-602D-F768-152B462EE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35652" y="3230237"/>
            <a:ext cx="593407" cy="593407"/>
          </a:xfrm>
          <a:prstGeom prst="rect">
            <a:avLst/>
          </a:prstGeom>
        </p:spPr>
      </p:pic>
      <p:pic>
        <p:nvPicPr>
          <p:cNvPr id="45" name="Content Placeholder 5" descr="Hierarchy">
            <a:extLst>
              <a:ext uri="{FF2B5EF4-FFF2-40B4-BE49-F238E27FC236}">
                <a16:creationId xmlns:a16="http://schemas.microsoft.com/office/drawing/2014/main" id="{49300F2A-FBE5-8AD3-461B-E66B38735C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35652" y="4068267"/>
            <a:ext cx="613727" cy="613727"/>
          </a:xfrm>
          <a:prstGeom prst="rect">
            <a:avLst/>
          </a:prstGeom>
        </p:spPr>
      </p:pic>
      <p:pic>
        <p:nvPicPr>
          <p:cNvPr id="46" name="Content Placeholder 5" descr="Upward trend">
            <a:extLst>
              <a:ext uri="{FF2B5EF4-FFF2-40B4-BE49-F238E27FC236}">
                <a16:creationId xmlns:a16="http://schemas.microsoft.com/office/drawing/2014/main" id="{C3F97327-CE10-2C41-D6F9-514D988511E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28508" y="4959054"/>
            <a:ext cx="583247" cy="583247"/>
          </a:xfrm>
          <a:prstGeom prst="rect">
            <a:avLst/>
          </a:prstGeom>
        </p:spPr>
      </p:pic>
    </p:spTree>
    <p:extLst>
      <p:ext uri="{BB962C8B-B14F-4D97-AF65-F5344CB8AC3E}">
        <p14:creationId xmlns:p14="http://schemas.microsoft.com/office/powerpoint/2010/main" val="143866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 fill="hold"/>
                                        <p:tgtEl>
                                          <p:spTgt spid="37"/>
                                        </p:tgtEl>
                                        <p:attrNameLst>
                                          <p:attrName>ppt_x</p:attrName>
                                        </p:attrNameLst>
                                      </p:cBhvr>
                                      <p:tavLst>
                                        <p:tav tm="0">
                                          <p:val>
                                            <p:strVal val="0-#ppt_w/2"/>
                                          </p:val>
                                        </p:tav>
                                        <p:tav tm="100000">
                                          <p:val>
                                            <p:strVal val="#ppt_x"/>
                                          </p:val>
                                        </p:tav>
                                      </p:tavLst>
                                    </p:anim>
                                    <p:anim calcmode="lin" valueType="num">
                                      <p:cBhvr additive="base">
                                        <p:cTn id="8" dur="300" fill="hold"/>
                                        <p:tgtEl>
                                          <p:spTgt spid="3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0-#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41">
                                            <p:txEl>
                                              <p:pRg st="2" end="2"/>
                                            </p:txEl>
                                          </p:spTgt>
                                        </p:tgtEl>
                                        <p:attrNameLst>
                                          <p:attrName>style.visibility</p:attrName>
                                        </p:attrNameLst>
                                      </p:cBhvr>
                                      <p:to>
                                        <p:strVal val="visible"/>
                                      </p:to>
                                    </p:set>
                                    <p:animEffect transition="in" filter="fade">
                                      <p:cBhvr>
                                        <p:cTn id="20" dur="500"/>
                                        <p:tgtEl>
                                          <p:spTgt spid="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41">
                                            <p:txEl>
                                              <p:pRg st="4" end="4"/>
                                            </p:txEl>
                                          </p:spTgt>
                                        </p:tgtEl>
                                        <p:attrNameLst>
                                          <p:attrName>style.visibility</p:attrName>
                                        </p:attrNameLst>
                                      </p:cBhvr>
                                      <p:to>
                                        <p:strVal val="visible"/>
                                      </p:to>
                                    </p:set>
                                    <p:animEffect transition="in" filter="fade">
                                      <p:cBhvr>
                                        <p:cTn id="29" dur="500"/>
                                        <p:tgtEl>
                                          <p:spTgt spid="4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41">
                                            <p:txEl>
                                              <p:pRg st="6" end="6"/>
                                            </p:txEl>
                                          </p:spTgt>
                                        </p:tgtEl>
                                        <p:attrNameLst>
                                          <p:attrName>style.visibility</p:attrName>
                                        </p:attrNameLst>
                                      </p:cBhvr>
                                      <p:to>
                                        <p:strVal val="visible"/>
                                      </p:to>
                                    </p:set>
                                    <p:animEffect transition="in" filter="fade">
                                      <p:cBhvr>
                                        <p:cTn id="38" dur="500"/>
                                        <p:tgtEl>
                                          <p:spTgt spid="4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0-#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41">
                                            <p:txEl>
                                              <p:pRg st="8" end="8"/>
                                            </p:txEl>
                                          </p:spTgt>
                                        </p:tgtEl>
                                        <p:attrNameLst>
                                          <p:attrName>style.visibility</p:attrName>
                                        </p:attrNameLst>
                                      </p:cBhvr>
                                      <p:to>
                                        <p:strVal val="visible"/>
                                      </p:to>
                                    </p:set>
                                    <p:animEffect transition="in" filter="fade">
                                      <p:cBhvr>
                                        <p:cTn id="47" dur="500"/>
                                        <p:tgtEl>
                                          <p:spTgt spid="4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981201" y="222877"/>
            <a:ext cx="8737599" cy="785590"/>
          </a:xfrm>
        </p:spPr>
        <p:txBody>
          <a:bodyPr>
            <a:normAutofit fontScale="90000"/>
          </a:bodyPr>
          <a:lstStyle/>
          <a:p>
            <a:pPr algn="ctr"/>
            <a:r>
              <a:rPr lang="en-US" sz="3600" dirty="0">
                <a:solidFill>
                  <a:schemeClr val="accent3">
                    <a:lumMod val="50000"/>
                  </a:schemeClr>
                </a:solidFill>
                <a:highlight>
                  <a:srgbClr val="FF0000"/>
                </a:highlight>
              </a:rPr>
              <a:t>Customer Sentiment </a:t>
            </a:r>
            <a:r>
              <a:rPr lang="en-US" sz="3600" dirty="0">
                <a:solidFill>
                  <a:schemeClr val="accent3">
                    <a:lumMod val="50000"/>
                  </a:schemeClr>
                </a:solidFill>
                <a:highlight>
                  <a:srgbClr val="00FFFF"/>
                </a:highlight>
              </a:rPr>
              <a:t>Analysis</a:t>
            </a:r>
            <a:r>
              <a:rPr lang="en-US" sz="3600" dirty="0">
                <a:solidFill>
                  <a:schemeClr val="accent3">
                    <a:lumMod val="50000"/>
                  </a:schemeClr>
                </a:solidFill>
              </a:rPr>
              <a:t> </a:t>
            </a:r>
            <a:br>
              <a:rPr lang="en-US" sz="3600" dirty="0"/>
            </a:br>
            <a:endParaRPr lang="en-US" dirty="0"/>
          </a:p>
        </p:txBody>
      </p:sp>
      <p:sp>
        <p:nvSpPr>
          <p:cNvPr id="13" name="Content Placeholder 12">
            <a:extLst>
              <a:ext uri="{FF2B5EF4-FFF2-40B4-BE49-F238E27FC236}">
                <a16:creationId xmlns:a16="http://schemas.microsoft.com/office/drawing/2014/main" id="{8B761CB0-1EB7-70CE-2AC3-2E85F1B9ECB9}"/>
              </a:ext>
            </a:extLst>
          </p:cNvPr>
          <p:cNvSpPr>
            <a:spLocks noGrp="1"/>
          </p:cNvSpPr>
          <p:nvPr>
            <p:ph idx="1"/>
          </p:nvPr>
        </p:nvSpPr>
        <p:spPr>
          <a:xfrm>
            <a:off x="6187440" y="1359335"/>
            <a:ext cx="5913120" cy="5275788"/>
          </a:xfrm>
        </p:spPr>
        <p:txBody>
          <a:bodyPr>
            <a:normAutofit fontScale="55000" lnSpcReduction="20000"/>
          </a:bodyPr>
          <a:lstStyle/>
          <a:p>
            <a:pPr algn="just"/>
            <a:r>
              <a:rPr lang="en-US" sz="3600" b="0" i="0" dirty="0">
                <a:solidFill>
                  <a:schemeClr val="tx1">
                    <a:lumMod val="95000"/>
                    <a:lumOff val="5000"/>
                  </a:schemeClr>
                </a:solidFill>
                <a:effectLst/>
                <a:latin typeface="Google Sans"/>
              </a:rPr>
              <a:t>Negative Sentiment Dominates: Highlight that negative sentiment is the highest, followed by neutral and then very negative. Quantify this with percentages for greater impact.</a:t>
            </a:r>
          </a:p>
          <a:p>
            <a:pPr algn="just"/>
            <a:r>
              <a:rPr lang="en-US" sz="3600" b="0" i="0" dirty="0">
                <a:solidFill>
                  <a:schemeClr val="tx1">
                    <a:lumMod val="95000"/>
                    <a:lumOff val="5000"/>
                  </a:schemeClr>
                </a:solidFill>
                <a:effectLst/>
                <a:latin typeface="Google Sans"/>
              </a:rPr>
              <a:t>Neutral Majority Represents Untapped Potential: Emphasize the large neutral segment as an opportunity to improve. Frame it as customers who could be swayed towards positive experiences.</a:t>
            </a:r>
          </a:p>
          <a:p>
            <a:pPr algn="just"/>
            <a:r>
              <a:rPr lang="en-US" sz="3600" b="0" i="0" dirty="0">
                <a:solidFill>
                  <a:schemeClr val="tx1">
                    <a:lumMod val="95000"/>
                    <a:lumOff val="5000"/>
                  </a:schemeClr>
                </a:solidFill>
                <a:effectLst/>
                <a:latin typeface="Google Sans"/>
              </a:rPr>
              <a:t>Positive and Very Positive Sentiments Lag Behind: Acknowledge the low levels of positive and very positive sentiment compared to negative. This indicates room for significant improvement in customer satisfaction.</a:t>
            </a:r>
          </a:p>
          <a:p>
            <a:pPr algn="just"/>
            <a:r>
              <a:rPr lang="en-US" sz="3600" b="0" i="0" dirty="0">
                <a:solidFill>
                  <a:schemeClr val="tx1">
                    <a:lumMod val="95000"/>
                    <a:lumOff val="5000"/>
                  </a:schemeClr>
                </a:solidFill>
                <a:effectLst/>
                <a:latin typeface="Google Sans"/>
              </a:rPr>
              <a:t>Actionable Insights Needed: Conclude by stressing the need to move beyond just identifying sentiment. Call for further analysis to understand the reasons behind each sentiment category and develop targeted improvement strategies.</a:t>
            </a:r>
          </a:p>
          <a:p>
            <a:pPr>
              <a:buFont typeface="Arial" panose="020B0604020202020204" pitchFamily="34" charset="0"/>
              <a:buChar char="•"/>
            </a:pPr>
            <a:endParaRPr lang="en-US" sz="1900" b="0" i="0" dirty="0">
              <a:solidFill>
                <a:schemeClr val="tx1">
                  <a:lumMod val="95000"/>
                  <a:lumOff val="5000"/>
                </a:schemeClr>
              </a:solidFill>
              <a:effectLst/>
              <a:latin typeface="Google Sans"/>
            </a:endParaRPr>
          </a:p>
          <a:p>
            <a:pPr>
              <a:buFont typeface="Arial" panose="020B0604020202020204" pitchFamily="34" charset="0"/>
              <a:buChar char="•"/>
            </a:pPr>
            <a:endParaRPr lang="en-US" sz="1900" b="0" i="0" dirty="0">
              <a:solidFill>
                <a:schemeClr val="tx1">
                  <a:lumMod val="95000"/>
                  <a:lumOff val="5000"/>
                </a:schemeClr>
              </a:solidFill>
              <a:effectLst/>
              <a:latin typeface="Google Sans"/>
            </a:endParaRPr>
          </a:p>
          <a:p>
            <a:pPr>
              <a:buFont typeface="Arial" panose="020B0604020202020204" pitchFamily="34" charset="0"/>
              <a:buChar char="•"/>
            </a:pPr>
            <a:endParaRPr lang="en-US" sz="1900" b="0" i="0" dirty="0">
              <a:solidFill>
                <a:schemeClr val="tx1">
                  <a:lumMod val="95000"/>
                  <a:lumOff val="5000"/>
                </a:schemeClr>
              </a:solidFill>
              <a:effectLst/>
              <a:latin typeface="Google Sans"/>
            </a:endParaRPr>
          </a:p>
          <a:p>
            <a:endParaRPr lang="en-US" dirty="0"/>
          </a:p>
        </p:txBody>
      </p:sp>
      <p:sp>
        <p:nvSpPr>
          <p:cNvPr id="4" name="Isosceles Triangle 3">
            <a:hlinkClick r:id="rId3" action="ppaction://hlinksldjump"/>
            <a:extLst>
              <a:ext uri="{FF2B5EF4-FFF2-40B4-BE49-F238E27FC236}">
                <a16:creationId xmlns:a16="http://schemas.microsoft.com/office/drawing/2014/main" id="{A797B4D1-BFF7-DD6D-5340-0DAAA695891E}"/>
              </a:ext>
            </a:extLst>
          </p:cNvPr>
          <p:cNvSpPr/>
          <p:nvPr/>
        </p:nvSpPr>
        <p:spPr>
          <a:xfrm rot="5400000">
            <a:off x="11277600" y="6080771"/>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FB24D85E-507E-1995-B724-E316148DA0B0}"/>
              </a:ext>
            </a:extLst>
          </p:cNvPr>
          <p:cNvGraphicFramePr>
            <a:graphicFrameLocks/>
          </p:cNvGraphicFramePr>
          <p:nvPr>
            <p:extLst>
              <p:ext uri="{D42A27DB-BD31-4B8C-83A1-F6EECF244321}">
                <p14:modId xmlns:p14="http://schemas.microsoft.com/office/powerpoint/2010/main" val="423136308"/>
              </p:ext>
            </p:extLst>
          </p:nvPr>
        </p:nvGraphicFramePr>
        <p:xfrm>
          <a:off x="174177" y="1359335"/>
          <a:ext cx="5627183" cy="52757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6170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
                    </a14:imgEffect>
                    <a14:imgEffect>
                      <a14:brightnessContrast bright="-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2174240" y="319310"/>
            <a:ext cx="8686800" cy="785590"/>
          </a:xfrm>
        </p:spPr>
        <p:txBody>
          <a:bodyPr>
            <a:normAutofit fontScale="90000"/>
          </a:bodyPr>
          <a:lstStyle/>
          <a:p>
            <a:pPr algn="ctr"/>
            <a:r>
              <a:rPr lang="en-US" sz="3600" dirty="0">
                <a:solidFill>
                  <a:srgbClr val="002060"/>
                </a:solidFill>
                <a:highlight>
                  <a:srgbClr val="FF0000"/>
                </a:highlight>
              </a:rPr>
              <a:t>Root Cause </a:t>
            </a:r>
            <a:r>
              <a:rPr lang="en-US" sz="3600" dirty="0">
                <a:solidFill>
                  <a:srgbClr val="002060"/>
                </a:solidFill>
                <a:highlight>
                  <a:srgbClr val="00FFFF"/>
                </a:highlight>
              </a:rPr>
              <a:t>Analysis</a:t>
            </a: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343AD92-11E9-6054-9A8B-7DE8DD4F49EC}"/>
              </a:ext>
            </a:extLst>
          </p:cNvPr>
          <p:cNvSpPr>
            <a:spLocks noGrp="1"/>
          </p:cNvSpPr>
          <p:nvPr>
            <p:ph idx="1"/>
          </p:nvPr>
        </p:nvSpPr>
        <p:spPr>
          <a:xfrm>
            <a:off x="6096000" y="1290319"/>
            <a:ext cx="5974080" cy="5344803"/>
          </a:xfrm>
          <a:noFill/>
          <a:ln>
            <a:noFill/>
          </a:ln>
        </p:spPr>
        <p:txBody>
          <a:bodyPr>
            <a:normAutofit fontScale="92500" lnSpcReduction="20000"/>
          </a:bodyPr>
          <a:lstStyle/>
          <a:p>
            <a:pPr algn="just"/>
            <a:r>
              <a:rPr lang="en-US" sz="2200" b="0" i="0" dirty="0">
                <a:solidFill>
                  <a:schemeClr val="accent6">
                    <a:lumMod val="40000"/>
                    <a:lumOff val="60000"/>
                  </a:schemeClr>
                </a:solidFill>
                <a:effectLst/>
                <a:highlight>
                  <a:srgbClr val="000000"/>
                </a:highlight>
                <a:latin typeface="Google Sans"/>
              </a:rPr>
              <a:t>Billing Dominates Complaints: Emphasize the overwhelming majority of calls (71%) relate to billing questions. Clearly highlight this as the top priority for improvement.</a:t>
            </a:r>
          </a:p>
          <a:p>
            <a:pPr algn="just"/>
            <a:r>
              <a:rPr lang="en-US" sz="2200" b="0" i="0" dirty="0">
                <a:solidFill>
                  <a:schemeClr val="accent6">
                    <a:lumMod val="40000"/>
                    <a:lumOff val="60000"/>
                  </a:schemeClr>
                </a:solidFill>
                <a:effectLst/>
                <a:highlight>
                  <a:srgbClr val="000000"/>
                </a:highlight>
                <a:latin typeface="Google Sans"/>
              </a:rPr>
              <a:t>Payments and Service Outages Still Significant: Despite lower percentages, 15% for payments and 14% for service outages are still relevant pain points. Address them alongside billing to minimize overall customer service issues.</a:t>
            </a:r>
          </a:p>
          <a:p>
            <a:pPr algn="just"/>
            <a:r>
              <a:rPr lang="en-US" sz="2200" b="0" i="0" dirty="0">
                <a:solidFill>
                  <a:schemeClr val="accent6">
                    <a:lumMod val="40000"/>
                    <a:lumOff val="60000"/>
                  </a:schemeClr>
                </a:solidFill>
                <a:effectLst/>
                <a:highlight>
                  <a:srgbClr val="000000"/>
                </a:highlight>
                <a:latin typeface="Google Sans"/>
              </a:rPr>
              <a:t>Focus on Billing Clarity and Ease: Analyze further to understand specific billing concerns (e.g., unclear statements, hidden fees). Implement targeted measures to improve transparency, simplify communication, and streamline processes.</a:t>
            </a:r>
          </a:p>
          <a:p>
            <a:pPr algn="just"/>
            <a:r>
              <a:rPr lang="en-US" sz="2200" b="0" i="0" dirty="0">
                <a:solidFill>
                  <a:schemeClr val="accent6">
                    <a:lumMod val="40000"/>
                    <a:lumOff val="60000"/>
                  </a:schemeClr>
                </a:solidFill>
                <a:effectLst/>
                <a:highlight>
                  <a:srgbClr val="000000"/>
                </a:highlight>
                <a:latin typeface="Google Sans"/>
              </a:rPr>
              <a:t>Invest in Payment System Optimization: Enhance your payment platform's ease of use and address any technical issues causing user frustration. Consider offering diverse payment options for added convenience.</a:t>
            </a:r>
          </a:p>
          <a:p>
            <a:endParaRPr lang="en-US" dirty="0"/>
          </a:p>
        </p:txBody>
      </p:sp>
      <p:sp>
        <p:nvSpPr>
          <p:cNvPr id="4" name="Isosceles Triangle 3">
            <a:hlinkClick r:id="rId4" action="ppaction://hlinksldjump"/>
            <a:extLst>
              <a:ext uri="{FF2B5EF4-FFF2-40B4-BE49-F238E27FC236}">
                <a16:creationId xmlns:a16="http://schemas.microsoft.com/office/drawing/2014/main" id="{DBAD0375-0843-66B5-4FEA-5B1B9C13A01A}"/>
              </a:ext>
            </a:extLst>
          </p:cNvPr>
          <p:cNvSpPr/>
          <p:nvPr/>
        </p:nvSpPr>
        <p:spPr>
          <a:xfrm rot="5400000">
            <a:off x="11637648" y="6266190"/>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AA070119-71A0-F6AB-EA9B-AEAC1B308E3C}"/>
              </a:ext>
            </a:extLst>
          </p:cNvPr>
          <p:cNvGraphicFramePr>
            <a:graphicFrameLocks/>
          </p:cNvGraphicFramePr>
          <p:nvPr>
            <p:extLst>
              <p:ext uri="{D42A27DB-BD31-4B8C-83A1-F6EECF244321}">
                <p14:modId xmlns:p14="http://schemas.microsoft.com/office/powerpoint/2010/main" val="3211512704"/>
              </p:ext>
            </p:extLst>
          </p:nvPr>
        </p:nvGraphicFramePr>
        <p:xfrm>
          <a:off x="196850" y="1290320"/>
          <a:ext cx="5777230" cy="53448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51342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798320" y="298990"/>
            <a:ext cx="8788400" cy="1011650"/>
          </a:xfrm>
        </p:spPr>
        <p:txBody>
          <a:bodyPr>
            <a:normAutofit fontScale="90000"/>
          </a:bodyPr>
          <a:lstStyle/>
          <a:p>
            <a:pPr algn="ctr"/>
            <a:r>
              <a:rPr lang="en-US" sz="3600" dirty="0">
                <a:solidFill>
                  <a:schemeClr val="accent3">
                    <a:lumMod val="50000"/>
                  </a:schemeClr>
                </a:solidFill>
                <a:highlight>
                  <a:srgbClr val="FF0000"/>
                </a:highlight>
              </a:rPr>
              <a:t>Service Response Time </a:t>
            </a:r>
            <a:r>
              <a:rPr lang="en-US" sz="3600" dirty="0">
                <a:solidFill>
                  <a:schemeClr val="accent3">
                    <a:lumMod val="50000"/>
                  </a:schemeClr>
                </a:solidFill>
                <a:highlight>
                  <a:srgbClr val="00FFFF"/>
                </a:highlight>
              </a:rPr>
              <a:t>Analysis</a:t>
            </a: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CBF203BD-25FA-C2E6-1A33-F934B570CA06}"/>
              </a:ext>
            </a:extLst>
          </p:cNvPr>
          <p:cNvSpPr>
            <a:spLocks noGrp="1"/>
          </p:cNvSpPr>
          <p:nvPr>
            <p:ph idx="1"/>
          </p:nvPr>
        </p:nvSpPr>
        <p:spPr>
          <a:xfrm>
            <a:off x="5791200" y="1310639"/>
            <a:ext cx="6177280" cy="5248371"/>
          </a:xfrm>
        </p:spPr>
        <p:txBody>
          <a:bodyPr/>
          <a:lstStyle/>
          <a:p>
            <a:pPr algn="l"/>
            <a:r>
              <a:rPr lang="en-US" b="0" i="0" dirty="0">
                <a:solidFill>
                  <a:schemeClr val="tx1"/>
                </a:solidFill>
                <a:effectLst/>
                <a:latin typeface="Google Sans"/>
              </a:rPr>
              <a:t>1. SLA Compliance Gap: Highlight that 24.74% of calls exceeded SLA, indicating a need for improvement. Emphasize this gap compared to the 62.61% within SLA to quantify the issue.</a:t>
            </a:r>
          </a:p>
          <a:p>
            <a:pPr algn="l"/>
            <a:r>
              <a:rPr lang="en-US" b="0" i="0" dirty="0">
                <a:solidFill>
                  <a:schemeClr val="tx1"/>
                </a:solidFill>
                <a:effectLst/>
                <a:latin typeface="Google Sans"/>
              </a:rPr>
              <a:t>2. Below SLA is a Focus Area: While the majority are within SLA, the significant below SLA percentage (24.74%) demands attention. Analyze further to understand the specific reasons for these SLA breaches.</a:t>
            </a:r>
          </a:p>
          <a:p>
            <a:pPr algn="l"/>
            <a:r>
              <a:rPr lang="en-US" b="0" i="0" dirty="0">
                <a:solidFill>
                  <a:schemeClr val="tx1"/>
                </a:solidFill>
                <a:effectLst/>
                <a:latin typeface="Google Sans"/>
              </a:rPr>
              <a:t>3. Investigate Root Causes of SLA Breaches: Drill down into factors causing SLA breaches (e.g., agent availability, complex inquiries, technical issues). Identify patterns and prioritize addressing the most frequent causes.</a:t>
            </a:r>
          </a:p>
          <a:p>
            <a:pPr algn="l"/>
            <a:r>
              <a:rPr lang="en-US" b="0" i="0" dirty="0">
                <a:solidFill>
                  <a:schemeClr val="tx1"/>
                </a:solidFill>
                <a:effectLst/>
                <a:latin typeface="Google Sans"/>
              </a:rPr>
              <a:t>4. Implement Targeted Solutions: Develop concrete action plans to address the root causes. This could involve improving agent training, optimizing call routing, investing in technology upgrades, or streamlining internal processes.</a:t>
            </a:r>
          </a:p>
          <a:p>
            <a:endParaRPr lang="en-US" dirty="0">
              <a:solidFill>
                <a:schemeClr val="tx1"/>
              </a:solidFill>
            </a:endParaRPr>
          </a:p>
        </p:txBody>
      </p:sp>
      <p:sp>
        <p:nvSpPr>
          <p:cNvPr id="4" name="Isosceles Triangle 3">
            <a:hlinkClick r:id="rId3" action="ppaction://hlinksldjump"/>
            <a:extLst>
              <a:ext uri="{FF2B5EF4-FFF2-40B4-BE49-F238E27FC236}">
                <a16:creationId xmlns:a16="http://schemas.microsoft.com/office/drawing/2014/main" id="{268A73B1-B42C-51C1-50F2-5B16BECD3CA3}"/>
              </a:ext>
            </a:extLst>
          </p:cNvPr>
          <p:cNvSpPr/>
          <p:nvPr/>
        </p:nvSpPr>
        <p:spPr>
          <a:xfrm rot="5400000">
            <a:off x="11627487" y="6137381"/>
            <a:ext cx="600075" cy="50862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EFBA3B18-C530-5164-E1F4-FD991AFC3327}"/>
              </a:ext>
            </a:extLst>
          </p:cNvPr>
          <p:cNvGraphicFramePr>
            <a:graphicFrameLocks/>
          </p:cNvGraphicFramePr>
          <p:nvPr>
            <p:extLst>
              <p:ext uri="{D42A27DB-BD31-4B8C-83A1-F6EECF244321}">
                <p14:modId xmlns:p14="http://schemas.microsoft.com/office/powerpoint/2010/main" val="2959334232"/>
              </p:ext>
            </p:extLst>
          </p:nvPr>
        </p:nvGraphicFramePr>
        <p:xfrm>
          <a:off x="223520" y="1310639"/>
          <a:ext cx="5354321" cy="53244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92776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640156" y="161188"/>
            <a:ext cx="8911687" cy="785590"/>
          </a:xfrm>
        </p:spPr>
        <p:txBody>
          <a:bodyPr>
            <a:normAutofit fontScale="90000"/>
          </a:bodyPr>
          <a:lstStyle/>
          <a:p>
            <a:pPr algn="ctr"/>
            <a:r>
              <a:rPr lang="en-US" sz="3600" dirty="0">
                <a:solidFill>
                  <a:schemeClr val="accent3">
                    <a:lumMod val="50000"/>
                  </a:schemeClr>
                </a:solidFill>
                <a:highlight>
                  <a:srgbClr val="FF0000"/>
                </a:highlight>
              </a:rPr>
              <a:t>Customer</a:t>
            </a:r>
            <a:r>
              <a:rPr lang="en-US" sz="3600" dirty="0">
                <a:highlight>
                  <a:srgbClr val="FF0000"/>
                </a:highlight>
              </a:rPr>
              <a:t> </a:t>
            </a:r>
            <a:r>
              <a:rPr lang="en-US" sz="3600" dirty="0">
                <a:solidFill>
                  <a:schemeClr val="accent3">
                    <a:lumMod val="50000"/>
                  </a:schemeClr>
                </a:solidFill>
                <a:highlight>
                  <a:srgbClr val="00FFFF"/>
                </a:highlight>
              </a:rPr>
              <a:t>Segmentation</a:t>
            </a: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74F0D085-3E09-50EB-CEE3-0DBA478B4078}"/>
              </a:ext>
            </a:extLst>
          </p:cNvPr>
          <p:cNvSpPr>
            <a:spLocks noGrp="1"/>
          </p:cNvSpPr>
          <p:nvPr>
            <p:ph idx="1"/>
          </p:nvPr>
        </p:nvSpPr>
        <p:spPr>
          <a:xfrm>
            <a:off x="254000" y="1290954"/>
            <a:ext cx="5984240" cy="5485766"/>
          </a:xfrm>
        </p:spPr>
        <p:txBody>
          <a:bodyPr>
            <a:normAutofit/>
          </a:bodyPr>
          <a:lstStyle/>
          <a:p>
            <a:pPr algn="just"/>
            <a:r>
              <a:rPr lang="en-US" b="0" i="0" dirty="0">
                <a:solidFill>
                  <a:schemeClr val="tx1"/>
                </a:solidFill>
                <a:effectLst/>
                <a:latin typeface="Google Sans"/>
              </a:rPr>
              <a:t>Billing Dominates Complaints Across the Board: Highlight that 100% of top cities have billing as the leading complaint category, demonstrating a pervasive issue requiring immediate attention.</a:t>
            </a:r>
          </a:p>
          <a:p>
            <a:pPr algn="just"/>
            <a:r>
              <a:rPr lang="en-US" b="0" i="0" dirty="0">
                <a:solidFill>
                  <a:schemeClr val="tx1"/>
                </a:solidFill>
                <a:effectLst/>
                <a:latin typeface="Google Sans"/>
              </a:rPr>
              <a:t>Payment and Outage Concerns Persist: While lower than billing, Payment and Service Outage calls are consistently high across all cities, indicating additional areas for improvement in financial clarity and service reliability.</a:t>
            </a:r>
          </a:p>
          <a:p>
            <a:pPr algn="just"/>
            <a:r>
              <a:rPr lang="en-US" b="0" i="0" dirty="0">
                <a:solidFill>
                  <a:schemeClr val="tx1"/>
                </a:solidFill>
                <a:effectLst/>
                <a:latin typeface="Google Sans"/>
              </a:rPr>
              <a:t>City-Specific Nuances Might Exist: While billing dominates overall, explore potential city-specific trends within the remaining complaint categories. Are there unique concerns in certain locations? Drilling down can reveal targeted solutions.</a:t>
            </a:r>
          </a:p>
          <a:p>
            <a:pPr algn="just"/>
            <a:r>
              <a:rPr lang="en-US" b="0" i="0" dirty="0">
                <a:solidFill>
                  <a:schemeClr val="tx1"/>
                </a:solidFill>
                <a:effectLst/>
                <a:latin typeface="Google Sans"/>
              </a:rPr>
              <a:t>Prioritize Improvements based on Impact: Analyze the cost and customer satisfaction impact of each complaint category. Focus on tackling billing issues first due to their widespread presence and potential for financial losses and customer churn.</a:t>
            </a:r>
          </a:p>
          <a:p>
            <a:endParaRPr lang="en-US" dirty="0"/>
          </a:p>
        </p:txBody>
      </p:sp>
      <p:sp>
        <p:nvSpPr>
          <p:cNvPr id="4" name="Isosceles Triangle 3">
            <a:hlinkClick r:id="rId3" action="ppaction://hlinksldjump"/>
            <a:extLst>
              <a:ext uri="{FF2B5EF4-FFF2-40B4-BE49-F238E27FC236}">
                <a16:creationId xmlns:a16="http://schemas.microsoft.com/office/drawing/2014/main" id="{20F124AD-2CA5-2747-777E-6DB7CBB32A41}"/>
              </a:ext>
            </a:extLst>
          </p:cNvPr>
          <p:cNvSpPr/>
          <p:nvPr/>
        </p:nvSpPr>
        <p:spPr>
          <a:xfrm rot="5400000">
            <a:off x="11709401" y="6375402"/>
            <a:ext cx="507997" cy="457200"/>
          </a:xfrm>
          <a:prstGeom prst="triangl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A5C01B2-A6DE-8E2B-0DCB-60EA5BA9BF64}"/>
              </a:ext>
            </a:extLst>
          </p:cNvPr>
          <p:cNvGraphicFramePr>
            <a:graphicFrameLocks/>
          </p:cNvGraphicFramePr>
          <p:nvPr>
            <p:extLst>
              <p:ext uri="{D42A27DB-BD31-4B8C-83A1-F6EECF244321}">
                <p14:modId xmlns:p14="http://schemas.microsoft.com/office/powerpoint/2010/main" val="215571580"/>
              </p:ext>
            </p:extLst>
          </p:nvPr>
        </p:nvGraphicFramePr>
        <p:xfrm>
          <a:off x="6522721" y="1290954"/>
          <a:ext cx="5527674" cy="540585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074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54476120-F700-1661-DFE6-0B89BED0A1F9}"/>
              </a:ext>
            </a:extLst>
          </p:cNvPr>
          <p:cNvGraphicFramePr>
            <a:graphicFrameLocks/>
          </p:cNvGraphicFramePr>
          <p:nvPr>
            <p:extLst>
              <p:ext uri="{D42A27DB-BD31-4B8C-83A1-F6EECF244321}">
                <p14:modId xmlns:p14="http://schemas.microsoft.com/office/powerpoint/2010/main" val="1320626347"/>
              </p:ext>
            </p:extLst>
          </p:nvPr>
        </p:nvGraphicFramePr>
        <p:xfrm>
          <a:off x="5668646" y="1290319"/>
          <a:ext cx="6523354" cy="556768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57D63CB8-C29D-5383-97E9-5CC4177242AE}"/>
              </a:ext>
            </a:extLst>
          </p:cNvPr>
          <p:cNvSpPr>
            <a:spLocks noGrp="1"/>
          </p:cNvSpPr>
          <p:nvPr>
            <p:ph type="title"/>
          </p:nvPr>
        </p:nvSpPr>
        <p:spPr>
          <a:xfrm>
            <a:off x="1640156" y="161188"/>
            <a:ext cx="8911687" cy="785590"/>
          </a:xfrm>
        </p:spPr>
        <p:txBody>
          <a:bodyPr>
            <a:normAutofit fontScale="90000"/>
          </a:bodyPr>
          <a:lstStyle/>
          <a:p>
            <a:pPr algn="ctr"/>
            <a:r>
              <a:rPr lang="en-US" sz="3600" dirty="0">
                <a:solidFill>
                  <a:schemeClr val="accent3">
                    <a:lumMod val="50000"/>
                  </a:schemeClr>
                </a:solidFill>
                <a:highlight>
                  <a:srgbClr val="FF0000"/>
                </a:highlight>
              </a:rPr>
              <a:t>Trends and Patterns </a:t>
            </a:r>
            <a:r>
              <a:rPr lang="en-US" sz="3600" dirty="0">
                <a:solidFill>
                  <a:schemeClr val="accent3">
                    <a:lumMod val="50000"/>
                  </a:schemeClr>
                </a:solidFill>
                <a:highlight>
                  <a:srgbClr val="00FFFF"/>
                </a:highlight>
              </a:rPr>
              <a:t>Identification</a:t>
            </a: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2AABF9B5-56B1-45C1-72F9-E745BD12357F}"/>
              </a:ext>
            </a:extLst>
          </p:cNvPr>
          <p:cNvSpPr>
            <a:spLocks noGrp="1"/>
          </p:cNvSpPr>
          <p:nvPr>
            <p:ph idx="1"/>
          </p:nvPr>
        </p:nvSpPr>
        <p:spPr>
          <a:xfrm>
            <a:off x="254000" y="1290320"/>
            <a:ext cx="5303520" cy="5567680"/>
          </a:xfrm>
        </p:spPr>
        <p:txBody>
          <a:bodyPr>
            <a:noAutofit/>
          </a:bodyPr>
          <a:lstStyle/>
          <a:p>
            <a:pPr algn="l"/>
            <a:r>
              <a:rPr lang="en-US" sz="1750" b="0" i="0" dirty="0">
                <a:solidFill>
                  <a:schemeClr val="tx1"/>
                </a:solidFill>
                <a:effectLst/>
                <a:latin typeface="Google Sans"/>
              </a:rPr>
              <a:t>Emphasize the sudden drop in billing complaints on the last day from over 700 to just 1. Investigate potential reasons for this drastic decrease, such as system issues, billing cycle changes, or targeted interventions.</a:t>
            </a:r>
          </a:p>
          <a:p>
            <a:pPr algn="l"/>
            <a:r>
              <a:rPr lang="en-US" sz="1750" b="0" i="0" dirty="0">
                <a:solidFill>
                  <a:schemeClr val="tx1"/>
                </a:solidFill>
                <a:effectLst/>
                <a:latin typeface="Google Sans"/>
              </a:rPr>
              <a:t>Highlight the consistently high level of billing complaints throughout the month, exceeding 700 per day. This indicates a persistent problem requiring deeper analysis and solution development.</a:t>
            </a:r>
          </a:p>
          <a:p>
            <a:pPr algn="l"/>
            <a:r>
              <a:rPr lang="en-US" sz="1750" b="0" i="0" dirty="0">
                <a:solidFill>
                  <a:schemeClr val="tx1"/>
                </a:solidFill>
                <a:effectLst/>
                <a:latin typeface="Google Sans"/>
              </a:rPr>
              <a:t>Point out the relatively stable range of payment and service outage complaints between 100 and 200. While lower than billing, these consistent levels still warrant attention and potential process optimization.</a:t>
            </a:r>
          </a:p>
          <a:p>
            <a:pPr algn="l"/>
            <a:r>
              <a:rPr lang="en-US" sz="1750" b="0" i="0" dirty="0">
                <a:solidFill>
                  <a:schemeClr val="tx1"/>
                </a:solidFill>
                <a:effectLst/>
                <a:latin typeface="Google Sans"/>
              </a:rPr>
              <a:t>Analyze if billing complaints follow specific daily, weekly, or monthly patterns. Do they spike at certain times or days? Identifying such patterns can help predict future trends and optimize resource allocation.</a:t>
            </a:r>
          </a:p>
          <a:p>
            <a:endParaRPr lang="en-US" sz="1750" dirty="0">
              <a:solidFill>
                <a:schemeClr val="tx1"/>
              </a:solidFill>
            </a:endParaRPr>
          </a:p>
        </p:txBody>
      </p:sp>
      <p:sp>
        <p:nvSpPr>
          <p:cNvPr id="4" name="Isosceles Triangle 3">
            <a:hlinkClick r:id="rId4" action="ppaction://hlinksldjump"/>
            <a:extLst>
              <a:ext uri="{FF2B5EF4-FFF2-40B4-BE49-F238E27FC236}">
                <a16:creationId xmlns:a16="http://schemas.microsoft.com/office/drawing/2014/main" id="{87AE2CE4-DFB7-E10F-215A-94EFC6CB219F}"/>
              </a:ext>
            </a:extLst>
          </p:cNvPr>
          <p:cNvSpPr/>
          <p:nvPr/>
        </p:nvSpPr>
        <p:spPr>
          <a:xfrm rot="5400000">
            <a:off x="11637962" y="6303649"/>
            <a:ext cx="600075" cy="508628"/>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12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1D3EDA6-345D-DA56-2850-C6348AA89B44}"/>
              </a:ext>
            </a:extLst>
          </p:cNvPr>
          <p:cNvGrpSpPr/>
          <p:nvPr/>
        </p:nvGrpSpPr>
        <p:grpSpPr>
          <a:xfrm>
            <a:off x="0" y="0"/>
            <a:ext cx="12192000" cy="6858000"/>
            <a:chOff x="0" y="0"/>
            <a:chExt cx="10375900" cy="6648450"/>
          </a:xfrm>
        </p:grpSpPr>
        <p:graphicFrame>
          <p:nvGraphicFramePr>
            <p:cNvPr id="5" name="Chart 4">
              <a:extLst>
                <a:ext uri="{FF2B5EF4-FFF2-40B4-BE49-F238E27FC236}">
                  <a16:creationId xmlns:a16="http://schemas.microsoft.com/office/drawing/2014/main" id="{59D4ECBF-8364-4DCB-960C-49ED053AD394}"/>
                </a:ext>
              </a:extLst>
            </p:cNvPr>
            <p:cNvGraphicFramePr>
              <a:graphicFrameLocks/>
            </p:cNvGraphicFramePr>
            <p:nvPr/>
          </p:nvGraphicFramePr>
          <p:xfrm>
            <a:off x="19050" y="0"/>
            <a:ext cx="7372350" cy="1593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636B1BC-B500-491F-9527-918016600624}"/>
                </a:ext>
              </a:extLst>
            </p:cNvPr>
            <p:cNvGraphicFramePr>
              <a:graphicFrameLocks/>
            </p:cNvGraphicFramePr>
            <p:nvPr/>
          </p:nvGraphicFramePr>
          <p:xfrm>
            <a:off x="12700" y="1619250"/>
            <a:ext cx="3752850" cy="2178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FD6EAC5-49AF-4504-B7B7-0FC793FFCD1D}"/>
                </a:ext>
              </a:extLst>
            </p:cNvPr>
            <p:cNvGraphicFramePr>
              <a:graphicFrameLocks/>
            </p:cNvGraphicFramePr>
            <p:nvPr/>
          </p:nvGraphicFramePr>
          <p:xfrm>
            <a:off x="7442200" y="0"/>
            <a:ext cx="2933700" cy="2228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645A552C-5990-4D4C-946A-A5FDA373F34F}"/>
                </a:ext>
              </a:extLst>
            </p:cNvPr>
            <p:cNvGraphicFramePr>
              <a:graphicFrameLocks/>
            </p:cNvGraphicFramePr>
            <p:nvPr/>
          </p:nvGraphicFramePr>
          <p:xfrm>
            <a:off x="0" y="3854450"/>
            <a:ext cx="3733800" cy="27876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C4C2F70F-7C7D-4239-937A-709834C39DC5}"/>
                </a:ext>
              </a:extLst>
            </p:cNvPr>
            <p:cNvGraphicFramePr>
              <a:graphicFrameLocks/>
            </p:cNvGraphicFramePr>
            <p:nvPr/>
          </p:nvGraphicFramePr>
          <p:xfrm>
            <a:off x="3810000" y="3841750"/>
            <a:ext cx="3581400" cy="28003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7437DF23-0228-4CC9-9590-1134B2693777}"/>
                </a:ext>
              </a:extLst>
            </p:cNvPr>
            <p:cNvGraphicFramePr>
              <a:graphicFrameLocks/>
            </p:cNvGraphicFramePr>
            <p:nvPr/>
          </p:nvGraphicFramePr>
          <p:xfrm>
            <a:off x="7442200" y="2247900"/>
            <a:ext cx="2933700" cy="44005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hart 10">
              <a:extLst>
                <a:ext uri="{FF2B5EF4-FFF2-40B4-BE49-F238E27FC236}">
                  <a16:creationId xmlns:a16="http://schemas.microsoft.com/office/drawing/2014/main" id="{21DB03EC-E8C9-4AA6-BFD2-B56CD17281DA}"/>
                </a:ext>
              </a:extLst>
            </p:cNvPr>
            <p:cNvGraphicFramePr>
              <a:graphicFrameLocks/>
            </p:cNvGraphicFramePr>
            <p:nvPr/>
          </p:nvGraphicFramePr>
          <p:xfrm>
            <a:off x="3803650" y="1625600"/>
            <a:ext cx="3587750" cy="2165350"/>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4093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27BA-24BB-2177-92D6-86306227EFF8}"/>
              </a:ext>
            </a:extLst>
          </p:cNvPr>
          <p:cNvSpPr>
            <a:spLocks noGrp="1"/>
          </p:cNvSpPr>
          <p:nvPr>
            <p:ph type="title"/>
          </p:nvPr>
        </p:nvSpPr>
        <p:spPr>
          <a:xfrm>
            <a:off x="2759502" y="176151"/>
            <a:ext cx="6672995" cy="770627"/>
          </a:xfrm>
        </p:spPr>
        <p:txBody>
          <a:bodyPr/>
          <a:lstStyle/>
          <a:p>
            <a:r>
              <a:rPr lang="en-US" dirty="0">
                <a:solidFill>
                  <a:srgbClr val="002060"/>
                </a:solidFill>
                <a:highlight>
                  <a:srgbClr val="FF0000"/>
                </a:highlight>
              </a:rPr>
              <a:t>Empowering Nile for </a:t>
            </a:r>
            <a:r>
              <a:rPr lang="en-US" dirty="0">
                <a:solidFill>
                  <a:srgbClr val="002060"/>
                </a:solidFill>
                <a:highlight>
                  <a:srgbClr val="00FFFF"/>
                </a:highlight>
              </a:rPr>
              <a:t>Success</a:t>
            </a:r>
          </a:p>
        </p:txBody>
      </p:sp>
      <p:sp>
        <p:nvSpPr>
          <p:cNvPr id="3" name="Content Placeholder 2">
            <a:extLst>
              <a:ext uri="{FF2B5EF4-FFF2-40B4-BE49-F238E27FC236}">
                <a16:creationId xmlns:a16="http://schemas.microsoft.com/office/drawing/2014/main" id="{5B23022F-5751-6903-F824-CFF9ECC90789}"/>
              </a:ext>
            </a:extLst>
          </p:cNvPr>
          <p:cNvSpPr>
            <a:spLocks noGrp="1"/>
          </p:cNvSpPr>
          <p:nvPr>
            <p:ph idx="1"/>
          </p:nvPr>
        </p:nvSpPr>
        <p:spPr>
          <a:xfrm>
            <a:off x="386080" y="946778"/>
            <a:ext cx="11511280" cy="5484502"/>
          </a:xfrm>
        </p:spPr>
        <p:txBody>
          <a:bodyPr>
            <a:normAutofit/>
          </a:bodyPr>
          <a:lstStyle/>
          <a:p>
            <a:endParaRPr lang="en-US" sz="2600" b="1" dirty="0"/>
          </a:p>
          <a:p>
            <a:pPr marL="0" indent="0">
              <a:buNone/>
            </a:pPr>
            <a:r>
              <a:rPr lang="en-US" sz="2600" b="1" dirty="0">
                <a:highlight>
                  <a:srgbClr val="00FF00"/>
                </a:highlight>
              </a:rPr>
              <a:t>Summary of Key Insights:</a:t>
            </a:r>
          </a:p>
          <a:p>
            <a:pPr marL="0" indent="0">
              <a:buNone/>
            </a:pPr>
            <a:endParaRPr lang="en-US" dirty="0">
              <a:highlight>
                <a:srgbClr val="00FF00"/>
              </a:highlight>
            </a:endParaRPr>
          </a:p>
          <a:p>
            <a:r>
              <a:rPr lang="en-US" b="1" dirty="0">
                <a:solidFill>
                  <a:schemeClr val="tx1">
                    <a:lumMod val="65000"/>
                    <a:lumOff val="35000"/>
                  </a:schemeClr>
                </a:solidFill>
              </a:rPr>
              <a:t>Billing Dominates Complaints: Billing issues plague all top cities, demanding immediate focus on improving clarity, transparency, and processes.</a:t>
            </a:r>
          </a:p>
          <a:p>
            <a:r>
              <a:rPr lang="en-US" b="1" dirty="0">
                <a:solidFill>
                  <a:schemeClr val="tx1">
                    <a:lumMod val="65000"/>
                    <a:lumOff val="35000"/>
                  </a:schemeClr>
                </a:solidFill>
              </a:rPr>
              <a:t>Payment and Outage Concerns: While lower than billing, Payment and Service Outage complaints persist, requiring attention to financial accessibility and service reliability.</a:t>
            </a:r>
          </a:p>
          <a:p>
            <a:r>
              <a:rPr lang="en-US" b="1" dirty="0">
                <a:solidFill>
                  <a:schemeClr val="tx1">
                    <a:lumMod val="65000"/>
                    <a:lumOff val="35000"/>
                  </a:schemeClr>
                </a:solidFill>
              </a:rPr>
              <a:t>City-Specific Nuances: Explore potential unique concerns within each city to tailor solutions and maximize impact.</a:t>
            </a:r>
          </a:p>
          <a:p>
            <a:r>
              <a:rPr lang="en-US" b="1" dirty="0">
                <a:solidFill>
                  <a:schemeClr val="tx1">
                    <a:lumMod val="65000"/>
                    <a:lumOff val="35000"/>
                  </a:schemeClr>
                </a:solidFill>
              </a:rPr>
              <a:t>Billing Anomaly: Investigate the sudden drop in billing complaints on the last day to understand its cause and potential implications.</a:t>
            </a:r>
          </a:p>
          <a:p>
            <a:r>
              <a:rPr lang="en-US" b="1" dirty="0">
                <a:solidFill>
                  <a:schemeClr val="tx1">
                    <a:lumMod val="65000"/>
                    <a:lumOff val="35000"/>
                  </a:schemeClr>
                </a:solidFill>
              </a:rPr>
              <a:t>Consistent Billing Volume: Address the persistently high level of billing complaints through process optimization and targeted interventions.</a:t>
            </a:r>
          </a:p>
          <a:p>
            <a:r>
              <a:rPr lang="en-US" b="1" dirty="0">
                <a:solidFill>
                  <a:schemeClr val="tx1">
                    <a:lumMod val="65000"/>
                    <a:lumOff val="35000"/>
                  </a:schemeClr>
                </a:solidFill>
              </a:rPr>
              <a:t>Time-Based Patterns: Identify potential daily, weekly, or monthly patterns in billing complaints to predict future trends and optimize resource allocation.</a:t>
            </a:r>
          </a:p>
          <a:p>
            <a:endParaRPr lang="en-US" dirty="0"/>
          </a:p>
        </p:txBody>
      </p:sp>
      <p:sp>
        <p:nvSpPr>
          <p:cNvPr id="4" name="TextBox 3">
            <a:extLst>
              <a:ext uri="{FF2B5EF4-FFF2-40B4-BE49-F238E27FC236}">
                <a16:creationId xmlns:a16="http://schemas.microsoft.com/office/drawing/2014/main" id="{3256D1B4-0C8F-AEBB-23F2-BE4FEF1DB0BC}"/>
              </a:ext>
            </a:extLst>
          </p:cNvPr>
          <p:cNvSpPr txBox="1"/>
          <p:nvPr/>
        </p:nvSpPr>
        <p:spPr>
          <a:xfrm>
            <a:off x="10810240" y="6396335"/>
            <a:ext cx="1188720" cy="461665"/>
          </a:xfrm>
          <a:prstGeom prst="rect">
            <a:avLst/>
          </a:prstGeom>
          <a:noFill/>
        </p:spPr>
        <p:txBody>
          <a:bodyPr wrap="square" rtlCol="0">
            <a:spAutoFit/>
          </a:bodyPr>
          <a:lstStyle/>
          <a:p>
            <a:r>
              <a:rPr lang="en-US" sz="2400" b="1" dirty="0">
                <a:latin typeface="Algerian" panose="04020705040A02060702" pitchFamily="82" charset="0"/>
              </a:rPr>
              <a:t>Cont.</a:t>
            </a:r>
          </a:p>
        </p:txBody>
      </p:sp>
    </p:spTree>
    <p:extLst>
      <p:ext uri="{BB962C8B-B14F-4D97-AF65-F5344CB8AC3E}">
        <p14:creationId xmlns:p14="http://schemas.microsoft.com/office/powerpoint/2010/main" val="294206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6383</TotalTime>
  <Words>1065</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Century Gothic</vt:lpstr>
      <vt:lpstr>Google Sans</vt:lpstr>
      <vt:lpstr>Tw Cen MT</vt:lpstr>
      <vt:lpstr>Wingdings 3</vt:lpstr>
      <vt:lpstr>Wisp</vt:lpstr>
      <vt:lpstr>Customer Service Analytics for Nile</vt:lpstr>
      <vt:lpstr>Title: "Key Objectives"</vt:lpstr>
      <vt:lpstr>Customer Sentiment Analysis  </vt:lpstr>
      <vt:lpstr>Root Cause Analysis  </vt:lpstr>
      <vt:lpstr>Service Response Time Analysis  </vt:lpstr>
      <vt:lpstr>Customer Segmentation  </vt:lpstr>
      <vt:lpstr>Trends and Patterns Identification  </vt:lpstr>
      <vt:lpstr>PowerPoint Presentation</vt:lpstr>
      <vt:lpstr>Empowering Nile for Success</vt:lpstr>
      <vt:lpstr>Empowering Nile for Success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Service Analytics for Nile</dc:title>
  <dc:creator>BIGWIG DIGITALS</dc:creator>
  <cp:lastModifiedBy>BIGWIG DIGITALS</cp:lastModifiedBy>
  <cp:revision>3</cp:revision>
  <dcterms:created xsi:type="dcterms:W3CDTF">2023-12-15T03:34:43Z</dcterms:created>
  <dcterms:modified xsi:type="dcterms:W3CDTF">2023-12-23T10:16:26Z</dcterms:modified>
</cp:coreProperties>
</file>